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9" r:id="rId5"/>
  </p:sldMasterIdLst>
  <p:notesMasterIdLst>
    <p:notesMasterId r:id="rId127"/>
  </p:notesMasterIdLst>
  <p:handoutMasterIdLst>
    <p:handoutMasterId r:id="rId128"/>
  </p:handoutMasterIdLst>
  <p:sldIdLst>
    <p:sldId id="525" r:id="rId6"/>
    <p:sldId id="650" r:id="rId7"/>
    <p:sldId id="526" r:id="rId8"/>
    <p:sldId id="531" r:id="rId9"/>
    <p:sldId id="527" r:id="rId10"/>
    <p:sldId id="528" r:id="rId11"/>
    <p:sldId id="529" r:id="rId12"/>
    <p:sldId id="530" r:id="rId13"/>
    <p:sldId id="532" r:id="rId14"/>
    <p:sldId id="533" r:id="rId15"/>
    <p:sldId id="535" r:id="rId16"/>
    <p:sldId id="646" r:id="rId17"/>
    <p:sldId id="536" r:id="rId18"/>
    <p:sldId id="537" r:id="rId19"/>
    <p:sldId id="538" r:id="rId20"/>
    <p:sldId id="539" r:id="rId21"/>
    <p:sldId id="540" r:id="rId22"/>
    <p:sldId id="541" r:id="rId23"/>
    <p:sldId id="542" r:id="rId24"/>
    <p:sldId id="543" r:id="rId25"/>
    <p:sldId id="544" r:id="rId26"/>
    <p:sldId id="545" r:id="rId27"/>
    <p:sldId id="546" r:id="rId28"/>
    <p:sldId id="647" r:id="rId29"/>
    <p:sldId id="548" r:id="rId30"/>
    <p:sldId id="549" r:id="rId31"/>
    <p:sldId id="550" r:id="rId32"/>
    <p:sldId id="551" r:id="rId33"/>
    <p:sldId id="552" r:id="rId34"/>
    <p:sldId id="553" r:id="rId35"/>
    <p:sldId id="554" r:id="rId36"/>
    <p:sldId id="555" r:id="rId37"/>
    <p:sldId id="556" r:id="rId38"/>
    <p:sldId id="557" r:id="rId39"/>
    <p:sldId id="558" r:id="rId40"/>
    <p:sldId id="559" r:id="rId41"/>
    <p:sldId id="560" r:id="rId42"/>
    <p:sldId id="561" r:id="rId43"/>
    <p:sldId id="562" r:id="rId44"/>
    <p:sldId id="563" r:id="rId45"/>
    <p:sldId id="564" r:id="rId46"/>
    <p:sldId id="565" r:id="rId47"/>
    <p:sldId id="566" r:id="rId48"/>
    <p:sldId id="567" r:id="rId49"/>
    <p:sldId id="568" r:id="rId50"/>
    <p:sldId id="569" r:id="rId51"/>
    <p:sldId id="570" r:id="rId52"/>
    <p:sldId id="571" r:id="rId53"/>
    <p:sldId id="572" r:id="rId54"/>
    <p:sldId id="573" r:id="rId55"/>
    <p:sldId id="574" r:id="rId56"/>
    <p:sldId id="575" r:id="rId57"/>
    <p:sldId id="576" r:id="rId58"/>
    <p:sldId id="577" r:id="rId59"/>
    <p:sldId id="578" r:id="rId60"/>
    <p:sldId id="579" r:id="rId61"/>
    <p:sldId id="580" r:id="rId62"/>
    <p:sldId id="581" r:id="rId63"/>
    <p:sldId id="582" r:id="rId64"/>
    <p:sldId id="583" r:id="rId65"/>
    <p:sldId id="584" r:id="rId66"/>
    <p:sldId id="585" r:id="rId67"/>
    <p:sldId id="586" r:id="rId68"/>
    <p:sldId id="587" r:id="rId69"/>
    <p:sldId id="588" r:id="rId70"/>
    <p:sldId id="589" r:id="rId71"/>
    <p:sldId id="590" r:id="rId72"/>
    <p:sldId id="591" r:id="rId73"/>
    <p:sldId id="592" r:id="rId74"/>
    <p:sldId id="593" r:id="rId75"/>
    <p:sldId id="594" r:id="rId76"/>
    <p:sldId id="595" r:id="rId77"/>
    <p:sldId id="597" r:id="rId78"/>
    <p:sldId id="598" r:id="rId79"/>
    <p:sldId id="599" r:id="rId80"/>
    <p:sldId id="600" r:id="rId81"/>
    <p:sldId id="601" r:id="rId82"/>
    <p:sldId id="602" r:id="rId83"/>
    <p:sldId id="603" r:id="rId84"/>
    <p:sldId id="596" r:id="rId85"/>
    <p:sldId id="604" r:id="rId86"/>
    <p:sldId id="605" r:id="rId87"/>
    <p:sldId id="606" r:id="rId88"/>
    <p:sldId id="607" r:id="rId89"/>
    <p:sldId id="608" r:id="rId90"/>
    <p:sldId id="609" r:id="rId91"/>
    <p:sldId id="610" r:id="rId92"/>
    <p:sldId id="611" r:id="rId93"/>
    <p:sldId id="612" r:id="rId94"/>
    <p:sldId id="613" r:id="rId95"/>
    <p:sldId id="614" r:id="rId96"/>
    <p:sldId id="615" r:id="rId97"/>
    <p:sldId id="616" r:id="rId98"/>
    <p:sldId id="617" r:id="rId99"/>
    <p:sldId id="618" r:id="rId100"/>
    <p:sldId id="619" r:id="rId101"/>
    <p:sldId id="620" r:id="rId102"/>
    <p:sldId id="621" r:id="rId103"/>
    <p:sldId id="622" r:id="rId104"/>
    <p:sldId id="623" r:id="rId105"/>
    <p:sldId id="624" r:id="rId106"/>
    <p:sldId id="625" r:id="rId107"/>
    <p:sldId id="626" r:id="rId108"/>
    <p:sldId id="627" r:id="rId109"/>
    <p:sldId id="628" r:id="rId110"/>
    <p:sldId id="629" r:id="rId111"/>
    <p:sldId id="630" r:id="rId112"/>
    <p:sldId id="631" r:id="rId113"/>
    <p:sldId id="632" r:id="rId114"/>
    <p:sldId id="633" r:id="rId115"/>
    <p:sldId id="634" r:id="rId116"/>
    <p:sldId id="635" r:id="rId117"/>
    <p:sldId id="636" r:id="rId118"/>
    <p:sldId id="637" r:id="rId119"/>
    <p:sldId id="638" r:id="rId120"/>
    <p:sldId id="639" r:id="rId121"/>
    <p:sldId id="640" r:id="rId122"/>
    <p:sldId id="641" r:id="rId123"/>
    <p:sldId id="643" r:id="rId124"/>
    <p:sldId id="644" r:id="rId125"/>
    <p:sldId id="645" r:id="rId126"/>
  </p:sldIdLst>
  <p:sldSz cx="9144000" cy="6858000" type="screen4x3"/>
  <p:notesSz cx="7010400" cy="9296400"/>
  <p:embeddedFontLst>
    <p:embeddedFont>
      <p:font typeface="Franklin Gothic Book" panose="020B0503020102020204" pitchFamily="34" charset="0"/>
      <p:regular r:id="rId129"/>
      <p:italic r:id="rId130"/>
    </p:embeddedFont>
    <p:embeddedFont>
      <p:font typeface="Verdana" panose="020B0604030504040204" pitchFamily="34" charset="0"/>
      <p:regular r:id="rId131"/>
      <p:bold r:id="rId132"/>
      <p:italic r:id="rId133"/>
      <p:boldItalic r:id="rId134"/>
    </p:embeddedFont>
    <p:embeddedFont>
      <p:font typeface="Georgia" panose="02040502050405020303" pitchFamily="18" charset="0"/>
      <p:regular r:id="rId135"/>
      <p:bold r:id="rId136"/>
      <p:italic r:id="rId137"/>
      <p:boldItalic r:id="rId13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FFCD00"/>
    <a:srgbClr val="DA291C"/>
    <a:srgbClr val="0033CC"/>
    <a:srgbClr val="3366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946" autoAdjust="0"/>
    <p:restoredTop sz="94624" autoAdjust="0"/>
  </p:normalViewPr>
  <p:slideViewPr>
    <p:cSldViewPr snapToGrid="0">
      <p:cViewPr varScale="1">
        <p:scale>
          <a:sx n="66" d="100"/>
          <a:sy n="66" d="100"/>
        </p:scale>
        <p:origin x="1530" y="60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4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font" Target="fonts/font5.fntdata"/><Relationship Id="rId138" Type="http://schemas.openxmlformats.org/officeDocument/2006/relationships/font" Target="fonts/font10.fntdata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font" Target="fonts/font6.fntdata"/><Relationship Id="rId13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font" Target="fonts/font1.fntdata"/><Relationship Id="rId137" Type="http://schemas.openxmlformats.org/officeDocument/2006/relationships/font" Target="fonts/font9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font" Target="fonts/font4.fntdata"/><Relationship Id="rId14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font" Target="fonts/font2.fntdata"/><Relationship Id="rId135" Type="http://schemas.openxmlformats.org/officeDocument/2006/relationships/font" Target="fonts/font7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font" Target="fonts/font3.fntdata"/><Relationship Id="rId136" Type="http://schemas.openxmlformats.org/officeDocument/2006/relationships/font" Target="fonts/font8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4" tIns="45122" rIns="90244" bIns="45122" numCol="1" anchor="t" anchorCtr="0" compatLnSpc="1">
            <a:prstTxWarp prst="textNoShape">
              <a:avLst/>
            </a:prstTxWarp>
          </a:bodyPr>
          <a:lstStyle>
            <a:lvl1pPr defTabSz="903288">
              <a:defRPr sz="1200"/>
            </a:lvl1pPr>
          </a:lstStyle>
          <a:p>
            <a:pPr>
              <a:defRPr/>
            </a:pPr>
            <a:r>
              <a:rPr lang="en-US"/>
              <a:t>Tab 3-4C (3)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4" tIns="45122" rIns="90244" bIns="45122" numCol="1" anchor="t" anchorCtr="0" compatLnSpc="1">
            <a:prstTxWarp prst="textNoShape">
              <a:avLst/>
            </a:prstTxWarp>
          </a:bodyPr>
          <a:lstStyle>
            <a:lvl1pPr algn="r" defTabSz="9032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4" tIns="45122" rIns="90244" bIns="45122" numCol="1" anchor="b" anchorCtr="0" compatLnSpc="1">
            <a:prstTxWarp prst="textNoShape">
              <a:avLst/>
            </a:prstTxWarp>
          </a:bodyPr>
          <a:lstStyle>
            <a:lvl1pPr defTabSz="9032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4" tIns="45122" rIns="90244" bIns="45122" numCol="1" anchor="b" anchorCtr="0" compatLnSpc="1">
            <a:prstTxWarp prst="textNoShape">
              <a:avLst/>
            </a:prstTxWarp>
          </a:bodyPr>
          <a:lstStyle>
            <a:lvl1pPr algn="r" defTabSz="903288">
              <a:defRPr sz="1200"/>
            </a:lvl1pPr>
          </a:lstStyle>
          <a:p>
            <a:pPr>
              <a:defRPr/>
            </a:pPr>
            <a:fld id="{F7033FF2-3712-47A6-AA88-4D27662C0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6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pPr>
              <a:defRPr/>
            </a:pPr>
            <a:r>
              <a:rPr lang="en-US"/>
              <a:t>Tab 3-4C (3)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pPr>
              <a:defRPr/>
            </a:pPr>
            <a:fld id="{361FA796-A954-4F53-A900-6146FF470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6397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Tab 3-4C (3)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1FA796-A954-4F53-A900-6146FF470795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Tab 3-4C (3)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1FA796-A954-4F53-A900-6146FF470795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Tab 3-4C (3)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1FA796-A954-4F53-A900-6146FF47079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2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613243" y="5677246"/>
            <a:ext cx="6075406" cy="0"/>
          </a:xfrm>
          <a:prstGeom prst="line">
            <a:avLst/>
          </a:prstGeom>
          <a:ln>
            <a:solidFill>
              <a:srgbClr val="DA29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5650" y="3638550"/>
            <a:ext cx="7694613" cy="1955800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70000"/>
              </a:lnSpc>
              <a:buNone/>
              <a:defRPr sz="5400" b="1" baseline="0">
                <a:solidFill>
                  <a:srgbClr val="004C97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HEADLINE HERE</a:t>
            </a:r>
          </a:p>
          <a:p>
            <a:pPr lvl="0"/>
            <a:r>
              <a:rPr lang="en-US" dirty="0"/>
              <a:t>TWO LINES OR</a:t>
            </a:r>
          </a:p>
          <a:p>
            <a:pPr lvl="0"/>
            <a:r>
              <a:rPr lang="en-US" dirty="0"/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125029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ionalFFA_Emblem_R_3C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8163"/>
            <a:ext cx="1095621" cy="1315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326768" y="192259"/>
            <a:ext cx="8229600" cy="981633"/>
          </a:xfrm>
          <a:prstGeom prst="rect">
            <a:avLst/>
          </a:prstGeom>
        </p:spPr>
        <p:txBody>
          <a:bodyPr vert="horz"/>
          <a:lstStyle>
            <a:lvl1pPr>
              <a:defRPr sz="2400" b="1" i="0" cap="none" baseline="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1818640"/>
            <a:ext cx="8229600" cy="4002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2pPr>
            <a:lvl3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3pPr>
            <a:lvl4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4pPr>
            <a:lvl5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text goes here.</a:t>
            </a:r>
          </a:p>
        </p:txBody>
      </p:sp>
      <p:pic>
        <p:nvPicPr>
          <p:cNvPr id="6" name="Picture 5" descr="NationalFFA_Emblem_R_3C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8163"/>
            <a:ext cx="1095621" cy="13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6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326768" y="192260"/>
            <a:ext cx="8229600" cy="926714"/>
          </a:xfrm>
          <a:prstGeom prst="rect">
            <a:avLst/>
          </a:prstGeom>
        </p:spPr>
        <p:txBody>
          <a:bodyPr vert="horz"/>
          <a:lstStyle>
            <a:lvl1pPr>
              <a:defRPr sz="2400" b="1" i="0" cap="none" baseline="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5" name="Picture 4" descr="NationalFFA_Emblem_R_3C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8163"/>
            <a:ext cx="1095621" cy="13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8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2004541" y="1867242"/>
            <a:ext cx="5134919" cy="0"/>
          </a:xfrm>
          <a:prstGeom prst="line">
            <a:avLst/>
          </a:prstGeom>
          <a:ln>
            <a:solidFill>
              <a:srgbClr val="DA29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9"/>
          <p:cNvSpPr>
            <a:spLocks noGrp="1"/>
          </p:cNvSpPr>
          <p:nvPr>
            <p:ph type="title" hasCustomPrompt="1"/>
          </p:nvPr>
        </p:nvSpPr>
        <p:spPr>
          <a:xfrm>
            <a:off x="326768" y="192259"/>
            <a:ext cx="8229600" cy="981633"/>
          </a:xfrm>
          <a:prstGeom prst="rect">
            <a:avLst/>
          </a:prstGeom>
        </p:spPr>
        <p:txBody>
          <a:bodyPr vert="horz"/>
          <a:lstStyle>
            <a:lvl1pPr>
              <a:defRPr sz="2400" b="1" i="0" cap="none" baseline="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1" i="0" baseline="0">
                <a:solidFill>
                  <a:srgbClr val="004C97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Subhead, Georgia bold, 24pt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2pPr>
            <a:lvl3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3pPr>
            <a:lvl4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4pPr>
            <a:lvl5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text goes here.</a:t>
            </a:r>
          </a:p>
        </p:txBody>
      </p:sp>
      <p:pic>
        <p:nvPicPr>
          <p:cNvPr id="8" name="Picture 7" descr="NationalFFA_Emblem_R_3C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8163"/>
            <a:ext cx="1095621" cy="13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7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with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 hasCustomPrompt="1"/>
          </p:nvPr>
        </p:nvSpPr>
        <p:spPr>
          <a:xfrm>
            <a:off x="326768" y="192259"/>
            <a:ext cx="8229600" cy="981633"/>
          </a:xfrm>
          <a:prstGeom prst="rect">
            <a:avLst/>
          </a:prstGeom>
        </p:spPr>
        <p:txBody>
          <a:bodyPr vert="horz"/>
          <a:lstStyle>
            <a:lvl1pPr>
              <a:defRPr sz="2400" b="1" i="0" cap="none" baseline="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04541" y="1867242"/>
            <a:ext cx="5134919" cy="0"/>
          </a:xfrm>
          <a:prstGeom prst="line">
            <a:avLst/>
          </a:prstGeom>
          <a:ln>
            <a:solidFill>
              <a:srgbClr val="DA29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1" i="0" baseline="0">
                <a:solidFill>
                  <a:srgbClr val="004C97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Subhead, Georgia bold, 24pt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b="0" i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2pPr>
            <a:lvl3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3pPr>
            <a:lvl4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4pPr>
            <a:lvl5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Bullet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text</a:t>
            </a:r>
          </a:p>
          <a:p>
            <a:pPr lvl="0"/>
            <a:endParaRPr lang="en-US" dirty="0"/>
          </a:p>
        </p:txBody>
      </p:sp>
      <p:pic>
        <p:nvPicPr>
          <p:cNvPr id="10" name="Picture 9" descr="NationalFFA_Emblem_R_3C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8163"/>
            <a:ext cx="1095621" cy="13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50865" cy="844379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C97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25514"/>
            <a:ext cx="9150866" cy="267448"/>
          </a:xfrm>
          <a:prstGeom prst="rect">
            <a:avLst/>
          </a:prstGeom>
          <a:solidFill>
            <a:srgbClr val="FF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092" y="6576541"/>
            <a:ext cx="9149773" cy="287233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16" r:id="rId2"/>
    <p:sldLayoutId id="2147483721" r:id="rId3"/>
    <p:sldLayoutId id="2147483720" r:id="rId4"/>
    <p:sldLayoutId id="2147483722" r:id="rId5"/>
    <p:sldLayoutId id="2147483723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Tx/>
        <a:buFont typeface="Arial"/>
        <a:buChar char="•"/>
        <a:tabLst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National FFA Floriculture Plant ID</a:t>
            </a:r>
          </a:p>
        </p:txBody>
      </p:sp>
      <p:pic>
        <p:nvPicPr>
          <p:cNvPr id="4" name="Picture 3" descr="NationalFFA_Emblem_R_3C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51" y="938842"/>
            <a:ext cx="2146300" cy="25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Antirrhinum </a:t>
            </a:r>
            <a:r>
              <a:rPr lang="en-US" i="1" dirty="0" err="1"/>
              <a:t>majus</a:t>
            </a:r>
            <a:r>
              <a:rPr lang="en-US" i="1" dirty="0"/>
              <a:t> </a:t>
            </a:r>
            <a:r>
              <a:rPr lang="en-US" dirty="0"/>
              <a:t>cv/ Snapdragon</a:t>
            </a: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362075"/>
            <a:ext cx="4091742" cy="448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0741" y="1189038"/>
            <a:ext cx="466053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altLang="en-US" dirty="0">
              <a:solidFill>
                <a:srgbClr val="FFFF00"/>
              </a:solidFill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1568" y="1284626"/>
            <a:ext cx="446252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Upright form</a:t>
            </a:r>
          </a:p>
          <a:p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Flower well from spring to fall</a:t>
            </a:r>
          </a:p>
          <a:p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Dragon-shaped, tubular, two-lipped, closed flowers</a:t>
            </a:r>
          </a:p>
          <a:p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Flowers come in both pastel and bright colors such as shades of white, yellow, red, pink, orange, peach and purple (some </a:t>
            </a:r>
            <a:r>
              <a:rPr lang="en-US" sz="2200" dirty="0" err="1" smtClean="0"/>
              <a:t>bicolors</a:t>
            </a:r>
            <a:r>
              <a:rPr lang="en-US" sz="2200" dirty="0" smtClean="0"/>
              <a:t>) </a:t>
            </a: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Lance shaped, glossy dark green leaves (to 3” long)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4447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Rumohra</a:t>
            </a:r>
            <a:r>
              <a:rPr lang="en-US" i="1" dirty="0"/>
              <a:t> </a:t>
            </a:r>
            <a:r>
              <a:rPr lang="en-US" i="1" dirty="0" err="1" smtClean="0"/>
              <a:t>adiantiformis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Leatherleaf Fern</a:t>
            </a:r>
          </a:p>
        </p:txBody>
      </p:sp>
      <p:pic>
        <p:nvPicPr>
          <p:cNvPr id="4" name="Picture 2" descr="MVC-013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40" y="983853"/>
            <a:ext cx="3121572" cy="234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" y="2810448"/>
            <a:ext cx="3718262" cy="3515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1421" y="3325032"/>
            <a:ext cx="45668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Multi compound leaves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H</a:t>
            </a:r>
            <a:r>
              <a:rPr lang="en-US" altLang="en-US" sz="2400" dirty="0" smtClean="0"/>
              <a:t>as </a:t>
            </a:r>
            <a:r>
              <a:rPr lang="en-US" altLang="en-US" sz="2400" dirty="0"/>
              <a:t>a hairy stem that is very long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Will sometimes have small, brown spores, which look like seeds, on the back of the leaf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43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Saintpaulia</a:t>
            </a:r>
            <a:r>
              <a:rPr lang="en-US" i="1" dirty="0"/>
              <a:t> </a:t>
            </a:r>
            <a:r>
              <a:rPr lang="en-US" i="1" dirty="0" err="1"/>
              <a:t>ionantha</a:t>
            </a:r>
            <a:r>
              <a:rPr lang="en-US" i="1" dirty="0"/>
              <a:t> </a:t>
            </a:r>
            <a:r>
              <a:rPr lang="en-US" dirty="0"/>
              <a:t>cv./ African Violet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2" y="1612709"/>
            <a:ext cx="5586486" cy="4189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7824" y="1731175"/>
            <a:ext cx="3083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Simple 5 </a:t>
            </a:r>
            <a:r>
              <a:rPr lang="en-US" altLang="en-US" sz="2400" dirty="0" smtClean="0"/>
              <a:t>petal flowers, one per ‘stem’ in large cluster</a:t>
            </a: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Small indentations on the leaves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Fuzzy leaf &amp; petiole</a:t>
            </a:r>
          </a:p>
        </p:txBody>
      </p:sp>
    </p:spTree>
    <p:extLst>
      <p:ext uri="{BB962C8B-B14F-4D97-AF65-F5344CB8AC3E}">
        <p14:creationId xmlns:p14="http://schemas.microsoft.com/office/powerpoint/2010/main" val="339183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Salvia </a:t>
            </a:r>
            <a:r>
              <a:rPr lang="en-US" i="1" dirty="0" err="1"/>
              <a:t>s</a:t>
            </a:r>
            <a:r>
              <a:rPr lang="en-US" i="1" dirty="0" err="1" smtClean="0"/>
              <a:t>plendens</a:t>
            </a:r>
            <a:r>
              <a:rPr lang="en-US" i="1" dirty="0" smtClean="0"/>
              <a:t> </a:t>
            </a:r>
            <a:r>
              <a:rPr lang="en-US" dirty="0"/>
              <a:t>cv./ Salvia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1" y="1056289"/>
            <a:ext cx="3941996" cy="525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8900" y="1515026"/>
            <a:ext cx="43555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Comes in a variety of colors, flowers is upright on a stalk with lots of blooms on one stem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Has a square 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Leaf is triangle in shape </a:t>
            </a:r>
          </a:p>
        </p:txBody>
      </p:sp>
    </p:spTree>
    <p:extLst>
      <p:ext uri="{BB962C8B-B14F-4D97-AF65-F5344CB8AC3E}">
        <p14:creationId xmlns:p14="http://schemas.microsoft.com/office/powerpoint/2010/main" val="269802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Sansevieria</a:t>
            </a:r>
            <a:r>
              <a:rPr lang="en-US" i="1" dirty="0"/>
              <a:t> </a:t>
            </a:r>
            <a:r>
              <a:rPr lang="en-US" i="1" dirty="0" err="1"/>
              <a:t>trifasciata</a:t>
            </a:r>
            <a:r>
              <a:rPr lang="en-US" i="1" dirty="0"/>
              <a:t> </a:t>
            </a:r>
            <a:r>
              <a:rPr lang="en-US" dirty="0"/>
              <a:t>cv./ Snake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5" y="1851570"/>
            <a:ext cx="5541818" cy="3693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7854" y="1851570"/>
            <a:ext cx="29651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Plants will have a pattern on leaf similar to snake skin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Upright spiked leaf form</a:t>
            </a:r>
          </a:p>
        </p:txBody>
      </p:sp>
    </p:spTree>
    <p:extLst>
      <p:ext uri="{BB962C8B-B14F-4D97-AF65-F5344CB8AC3E}">
        <p14:creationId xmlns:p14="http://schemas.microsoft.com/office/powerpoint/2010/main" val="59705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Schefflera</a:t>
            </a:r>
            <a:r>
              <a:rPr lang="en-US" i="1" dirty="0"/>
              <a:t> </a:t>
            </a:r>
            <a:r>
              <a:rPr lang="en-US" i="1" dirty="0" err="1" smtClean="0"/>
              <a:t>arboricola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Dwarf </a:t>
            </a:r>
            <a:r>
              <a:rPr lang="en-US" dirty="0" err="1"/>
              <a:t>Schefflera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4" y="859807"/>
            <a:ext cx="4218164" cy="5561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162" y="1765536"/>
            <a:ext cx="36962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Leaves can be variegated or solid green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palmately compound leaf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Green, thick stem</a:t>
            </a:r>
          </a:p>
        </p:txBody>
      </p:sp>
    </p:spTree>
    <p:extLst>
      <p:ext uri="{BB962C8B-B14F-4D97-AF65-F5344CB8AC3E}">
        <p14:creationId xmlns:p14="http://schemas.microsoft.com/office/powerpoint/2010/main" val="2735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Schlumbergera</a:t>
            </a:r>
            <a:r>
              <a:rPr lang="en-US" i="1" dirty="0"/>
              <a:t> </a:t>
            </a:r>
            <a:r>
              <a:rPr lang="en-US" i="1" dirty="0" err="1" smtClean="0"/>
              <a:t>bridgesii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Christmas Cactus</a:t>
            </a:r>
          </a:p>
        </p:txBody>
      </p:sp>
      <p:pic>
        <p:nvPicPr>
          <p:cNvPr id="4" name="Picture 5" descr="http://okeechobee.ifas.ufl.edu/images/Schlumbergera_Trunca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7" y="1797456"/>
            <a:ext cx="5897125" cy="35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71846" y="1570084"/>
            <a:ext cx="26031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“Leaves” are actually a modified, flattened stem</a:t>
            </a:r>
          </a:p>
          <a:p>
            <a:pPr algn="ctr">
              <a:buFontTx/>
              <a:buNone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Leaves attach one on top of the other</a:t>
            </a:r>
          </a:p>
        </p:txBody>
      </p:sp>
    </p:spTree>
    <p:extLst>
      <p:ext uri="{BB962C8B-B14F-4D97-AF65-F5344CB8AC3E}">
        <p14:creationId xmlns:p14="http://schemas.microsoft.com/office/powerpoint/2010/main" val="41930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Sempervivum</a:t>
            </a:r>
            <a:r>
              <a:rPr lang="en-US" dirty="0"/>
              <a:t> hybrid cv./ Hens and Chicks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1" y="1628929"/>
            <a:ext cx="5392965" cy="40447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9234" y="1403131"/>
            <a:ext cx="31531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Called hens and chicks because “babies” come out under mother plant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Thick stem, waxy leaves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Soft point at end of each leaf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in the succulent family</a:t>
            </a:r>
          </a:p>
        </p:txBody>
      </p:sp>
    </p:spTree>
    <p:extLst>
      <p:ext uri="{BB962C8B-B14F-4D97-AF65-F5344CB8AC3E}">
        <p14:creationId xmlns:p14="http://schemas.microsoft.com/office/powerpoint/2010/main" val="36540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Senecio</a:t>
            </a:r>
            <a:r>
              <a:rPr lang="en-US" dirty="0"/>
              <a:t> x </a:t>
            </a:r>
            <a:r>
              <a:rPr lang="en-US" i="1" dirty="0" err="1"/>
              <a:t>hybridus</a:t>
            </a:r>
            <a:r>
              <a:rPr lang="en-US" dirty="0"/>
              <a:t> cv./ Cineraria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1604891"/>
            <a:ext cx="5605834" cy="373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21" y="0"/>
            <a:ext cx="8229600" cy="926714"/>
          </a:xfrm>
        </p:spPr>
        <p:txBody>
          <a:bodyPr/>
          <a:lstStyle/>
          <a:p>
            <a:r>
              <a:rPr lang="en-US" i="1" dirty="0" err="1" smtClean="0"/>
              <a:t>Sinningia</a:t>
            </a:r>
            <a:r>
              <a:rPr lang="en-US" i="1" dirty="0" smtClean="0"/>
              <a:t> </a:t>
            </a:r>
            <a:r>
              <a:rPr lang="en-US" i="1" dirty="0" err="1" smtClean="0"/>
              <a:t>speciosa</a:t>
            </a:r>
            <a:r>
              <a:rPr lang="en-US" i="1" dirty="0" smtClean="0"/>
              <a:t> </a:t>
            </a:r>
            <a:r>
              <a:rPr lang="en-US" dirty="0" err="1"/>
              <a:t>Fyfiana</a:t>
            </a:r>
            <a:r>
              <a:rPr lang="en-US" dirty="0"/>
              <a:t> Group cv./ </a:t>
            </a:r>
            <a:r>
              <a:rPr lang="en-US" dirty="0" smtClean="0"/>
              <a:t>Florists’ Gloxinia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1" y="1327416"/>
            <a:ext cx="5396017" cy="462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48906" y="1691762"/>
            <a:ext cx="2790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</a:t>
            </a:r>
            <a:r>
              <a:rPr lang="en-US" altLang="en-US" sz="2400" dirty="0" smtClean="0"/>
              <a:t>lowers </a:t>
            </a:r>
            <a:r>
              <a:rPr lang="en-US" altLang="en-US" sz="2400" dirty="0"/>
              <a:t>are trumpet shape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large leaves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slightly hairy similar to African </a:t>
            </a:r>
            <a:r>
              <a:rPr lang="en-US" altLang="en-US" sz="2400" dirty="0" smtClean="0"/>
              <a:t>violet </a:t>
            </a:r>
            <a:r>
              <a:rPr lang="en-US" altLang="en-US" sz="2400" dirty="0"/>
              <a:t>leaves</a:t>
            </a:r>
          </a:p>
        </p:txBody>
      </p:sp>
    </p:spTree>
    <p:extLst>
      <p:ext uri="{BB962C8B-B14F-4D97-AF65-F5344CB8AC3E}">
        <p14:creationId xmlns:p14="http://schemas.microsoft.com/office/powerpoint/2010/main" val="94313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Solidago</a:t>
            </a:r>
            <a:r>
              <a:rPr lang="en-US" dirty="0"/>
              <a:t> hybrid cv./ </a:t>
            </a:r>
            <a:r>
              <a:rPr lang="en-US" dirty="0" err="1"/>
              <a:t>Solidago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959"/>
            <a:ext cx="6206734" cy="41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/>
              <a:t>Aphelandra </a:t>
            </a:r>
            <a:r>
              <a:rPr lang="en-US" i="1" dirty="0" err="1"/>
              <a:t>squarrosa</a:t>
            </a:r>
            <a:r>
              <a:rPr lang="en-US" i="1" dirty="0"/>
              <a:t> </a:t>
            </a:r>
            <a:r>
              <a:rPr lang="en-US" dirty="0"/>
              <a:t>cv./ Zebra Plant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1825" y="1266825"/>
            <a:ext cx="3877238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Arial"/>
              </a:rPr>
              <a:t>Leaves are ovate to elliptic in shape</a:t>
            </a:r>
            <a:br>
              <a:rPr lang="en-US" altLang="en-US" sz="2400" dirty="0" smtClean="0">
                <a:cs typeface="Arial"/>
              </a:rPr>
            </a:br>
            <a:endParaRPr lang="en-US" altLang="en-US" sz="2400" dirty="0" smtClean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Arial"/>
              </a:rPr>
              <a:t>Dark green leaves with zebra-like white veins</a:t>
            </a:r>
            <a:br>
              <a:rPr lang="en-US" altLang="en-US" sz="2400" dirty="0" smtClean="0">
                <a:cs typeface="Arial"/>
              </a:rPr>
            </a:br>
            <a:endParaRPr lang="en-US" altLang="en-US" sz="2400" dirty="0" smtClean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Arial"/>
              </a:rPr>
              <a:t>Spikes of yellow-</a:t>
            </a:r>
            <a:r>
              <a:rPr lang="en-US" altLang="en-US" sz="2400" dirty="0" err="1" smtClean="0">
                <a:cs typeface="Arial"/>
              </a:rPr>
              <a:t>bracted</a:t>
            </a:r>
            <a:r>
              <a:rPr lang="en-US" altLang="en-US" sz="2400" dirty="0" smtClean="0">
                <a:cs typeface="Arial"/>
              </a:rPr>
              <a:t> flowers are long-lasting</a:t>
            </a:r>
            <a:br>
              <a:rPr lang="en-US" altLang="en-US" sz="2400" dirty="0" smtClean="0">
                <a:cs typeface="Arial"/>
              </a:rPr>
            </a:br>
            <a:endParaRPr lang="en-US" altLang="en-US" sz="2400" dirty="0" smtClean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Arial"/>
              </a:rPr>
              <a:t>Typically pruned to 12-18” tall.</a:t>
            </a:r>
          </a:p>
          <a:p>
            <a:endParaRPr lang="en-US" alt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00225"/>
            <a:ext cx="4912131" cy="37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54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Solenostemon</a:t>
            </a:r>
            <a:r>
              <a:rPr lang="en-US" i="1" dirty="0"/>
              <a:t> </a:t>
            </a:r>
            <a:r>
              <a:rPr lang="en-US" i="1" dirty="0" err="1" smtClean="0"/>
              <a:t>scutellarioides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Coleus</a:t>
            </a:r>
          </a:p>
        </p:txBody>
      </p:sp>
      <p:pic>
        <p:nvPicPr>
          <p:cNvPr id="4" name="Picture 11" descr="http://www.finegardening.com/sites/finegardening.com/files/styles/633_x_380/public/images/image-collection/041106062_coleus_xlg.jpg?itok=eGg4aMY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9" y="1791651"/>
            <a:ext cx="6191578" cy="381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29753" y="1860010"/>
            <a:ext cx="23915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Leaves come in multiple sizes, shapes, and colors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Square stem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opposite</a:t>
            </a:r>
          </a:p>
        </p:txBody>
      </p:sp>
    </p:spTree>
    <p:extLst>
      <p:ext uri="{BB962C8B-B14F-4D97-AF65-F5344CB8AC3E}">
        <p14:creationId xmlns:p14="http://schemas.microsoft.com/office/powerpoint/2010/main" val="208381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Spathiphyllum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Peace Lily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4" y="1711569"/>
            <a:ext cx="5782209" cy="3845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9320" y="1554096"/>
            <a:ext cx="28753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can be solid green or variegated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 is always white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long pointed leaf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Veins are cut into the plant</a:t>
            </a:r>
          </a:p>
        </p:txBody>
      </p:sp>
    </p:spTree>
    <p:extLst>
      <p:ext uri="{BB962C8B-B14F-4D97-AF65-F5344CB8AC3E}">
        <p14:creationId xmlns:p14="http://schemas.microsoft.com/office/powerpoint/2010/main" val="41808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Stephanotis </a:t>
            </a:r>
            <a:r>
              <a:rPr lang="en-US" i="1" dirty="0" smtClean="0"/>
              <a:t>floribunda </a:t>
            </a:r>
            <a:r>
              <a:rPr lang="en-US" dirty="0" smtClean="0"/>
              <a:t>/ </a:t>
            </a:r>
            <a:r>
              <a:rPr lang="en-US" dirty="0"/>
              <a:t>Stephanotis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8" y="1437606"/>
            <a:ext cx="5848766" cy="4386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48399" y="1784233"/>
            <a:ext cx="26259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</a:rPr>
              <a:t>Grows </a:t>
            </a:r>
            <a:r>
              <a:rPr lang="en-US" dirty="0">
                <a:latin typeface="Arial" panose="020B0604020202020204" pitchFamily="34" charset="0"/>
              </a:rPr>
              <a:t>to </a:t>
            </a:r>
            <a:r>
              <a:rPr lang="en-US" dirty="0" smtClean="0">
                <a:latin typeface="Arial" panose="020B0604020202020204" pitchFamily="34" charset="0"/>
              </a:rPr>
              <a:t>20’ </a:t>
            </a:r>
            <a:r>
              <a:rPr lang="en-US" dirty="0">
                <a:latin typeface="Arial" panose="020B0604020202020204" pitchFamily="34" charset="0"/>
              </a:rPr>
              <a:t>or </a:t>
            </a:r>
            <a:r>
              <a:rPr lang="en-US" dirty="0" smtClean="0">
                <a:latin typeface="Arial" panose="020B0604020202020204" pitchFamily="34" charset="0"/>
              </a:rPr>
              <a:t>more</a:t>
            </a:r>
          </a:p>
          <a:p>
            <a:endParaRPr lang="en-US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</a:rPr>
              <a:t>n </a:t>
            </a:r>
            <a:r>
              <a:rPr lang="en-US" dirty="0">
                <a:latin typeface="Arial" panose="020B0604020202020204" pitchFamily="34" charset="0"/>
              </a:rPr>
              <a:t>evergreen woody </a:t>
            </a:r>
            <a:r>
              <a:rPr lang="en-US" dirty="0" smtClean="0">
                <a:latin typeface="Arial" panose="020B0604020202020204" pitchFamily="34" charset="0"/>
              </a:rPr>
              <a:t>climber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G</a:t>
            </a:r>
            <a:r>
              <a:rPr lang="en-US" dirty="0" smtClean="0">
                <a:latin typeface="Arial" panose="020B0604020202020204" pitchFamily="34" charset="0"/>
              </a:rPr>
              <a:t>lossy</a:t>
            </a:r>
            <a:r>
              <a:rPr lang="en-US" dirty="0">
                <a:latin typeface="Arial" panose="020B0604020202020204" pitchFamily="34" charset="0"/>
              </a:rPr>
              <a:t>, leathery oval </a:t>
            </a:r>
            <a:r>
              <a:rPr lang="en-US" dirty="0" smtClean="0">
                <a:latin typeface="Arial" panose="020B0604020202020204" pitchFamily="34" charset="0"/>
              </a:rPr>
              <a:t>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</a:rPr>
              <a:t>lusters </a:t>
            </a:r>
            <a:r>
              <a:rPr lang="en-US" dirty="0">
                <a:latin typeface="Arial" panose="020B0604020202020204" pitchFamily="34" charset="0"/>
              </a:rPr>
              <a:t>of pure white, waxy, intensely fragrant tubular flowers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Strelitzia</a:t>
            </a:r>
            <a:r>
              <a:rPr lang="en-US" i="1" dirty="0" smtClean="0"/>
              <a:t> </a:t>
            </a:r>
            <a:r>
              <a:rPr lang="en-US" i="1" dirty="0" err="1"/>
              <a:t>reginae</a:t>
            </a:r>
            <a:r>
              <a:rPr lang="en-US" dirty="0"/>
              <a:t>/ Bird of Paradise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5" y="1646076"/>
            <a:ext cx="5500397" cy="41252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85692" y="1348211"/>
            <a:ext cx="34583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Has a bold structure,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which forms large evergreen clumps of stiff leaves growing up from the base.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grey-green banana-like leaves grow about 3 ½ to 4 feet in height and the flowers stand above the foliage at the tips of long stalks.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 of flower gives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the appearance of a bird’s head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flowers consist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3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orange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sepals and 3 bright blue petals. </a:t>
            </a:r>
          </a:p>
        </p:txBody>
      </p:sp>
    </p:spTree>
    <p:extLst>
      <p:ext uri="{BB962C8B-B14F-4D97-AF65-F5344CB8AC3E}">
        <p14:creationId xmlns:p14="http://schemas.microsoft.com/office/powerpoint/2010/main" val="21941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Syngonium</a:t>
            </a:r>
            <a:r>
              <a:rPr lang="en-US" i="1" dirty="0"/>
              <a:t> </a:t>
            </a:r>
            <a:r>
              <a:rPr lang="en-US" i="1" dirty="0" err="1" smtClean="0"/>
              <a:t>podophyllum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 err="1"/>
              <a:t>Nephthytis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286300"/>
            <a:ext cx="6045958" cy="4534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1891862"/>
            <a:ext cx="22387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Veins are different coloration from leaf – usually white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Arowhead shaped leaf</a:t>
            </a:r>
          </a:p>
        </p:txBody>
      </p:sp>
    </p:spTree>
    <p:extLst>
      <p:ext uri="{BB962C8B-B14F-4D97-AF65-F5344CB8AC3E}">
        <p14:creationId xmlns:p14="http://schemas.microsoft.com/office/powerpoint/2010/main" val="20451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Tagetes</a:t>
            </a:r>
            <a:r>
              <a:rPr lang="en-US" dirty="0"/>
              <a:t> species cv./ Marigold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" y="1647804"/>
            <a:ext cx="5183823" cy="3887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4716" y="1539590"/>
            <a:ext cx="344688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00" dirty="0"/>
              <a:t>Has a very distinct odor to ward off pests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00" dirty="0"/>
              <a:t>Leaves are compound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00" dirty="0"/>
              <a:t>F</a:t>
            </a:r>
            <a:r>
              <a:rPr lang="en-US" altLang="en-US" sz="2300" dirty="0" smtClean="0"/>
              <a:t>lowers </a:t>
            </a:r>
            <a:r>
              <a:rPr lang="en-US" altLang="en-US" sz="2300" dirty="0"/>
              <a:t>grow in a </a:t>
            </a:r>
            <a:r>
              <a:rPr lang="en-US" altLang="en-US" sz="2300" dirty="0" err="1"/>
              <a:t>pom</a:t>
            </a:r>
            <a:r>
              <a:rPr lang="en-US" altLang="en-US" sz="2300" dirty="0"/>
              <a:t>/</a:t>
            </a:r>
            <a:r>
              <a:rPr lang="en-US" altLang="en-US" sz="2300" dirty="0" err="1"/>
              <a:t>pom</a:t>
            </a:r>
            <a:r>
              <a:rPr lang="en-US" altLang="en-US" sz="2300" dirty="0"/>
              <a:t> shape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00" dirty="0"/>
              <a:t>Flower colors are typically shades of red, yellow, and orange </a:t>
            </a:r>
          </a:p>
        </p:txBody>
      </p:sp>
    </p:spTree>
    <p:extLst>
      <p:ext uri="{BB962C8B-B14F-4D97-AF65-F5344CB8AC3E}">
        <p14:creationId xmlns:p14="http://schemas.microsoft.com/office/powerpoint/2010/main" val="31431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Tradescantia</a:t>
            </a:r>
            <a:r>
              <a:rPr lang="en-US" i="1" dirty="0"/>
              <a:t> </a:t>
            </a:r>
            <a:r>
              <a:rPr lang="en-US" i="1" dirty="0" err="1" smtClean="0"/>
              <a:t>zebrina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Wandering Jew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866"/>
            <a:ext cx="2923972" cy="3903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70" y="2602174"/>
            <a:ext cx="28575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3872" y="1861139"/>
            <a:ext cx="29768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Always purple in color, comes in darker shades of purple and purple/green combo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End leaf points straight out </a:t>
            </a:r>
          </a:p>
        </p:txBody>
      </p:sp>
    </p:spTree>
    <p:extLst>
      <p:ext uri="{BB962C8B-B14F-4D97-AF65-F5344CB8AC3E}">
        <p14:creationId xmlns:p14="http://schemas.microsoft.com/office/powerpoint/2010/main" val="1414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Tulipa</a:t>
            </a:r>
            <a:r>
              <a:rPr lang="en-US" dirty="0"/>
              <a:t> cv./ Tulip</a:t>
            </a:r>
          </a:p>
        </p:txBody>
      </p:sp>
      <p:pic>
        <p:nvPicPr>
          <p:cNvPr id="6" name="Picture 2" descr="MVC-002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59" y="3552956"/>
            <a:ext cx="3818303" cy="286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970017"/>
            <a:ext cx="4080680" cy="3060510"/>
          </a:xfrm>
          <a:prstGeom prst="rect">
            <a:avLst/>
          </a:prstGeom>
        </p:spPr>
      </p:pic>
      <p:pic>
        <p:nvPicPr>
          <p:cNvPr id="5" name="Picture 4" descr="http://www.flora2000.com/blog/wp-content/uploads/2016/01/Tulip-bulbs-can-be-substituted-for-onions-in-recip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521"/>
            <a:ext cx="326072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04727" y="863376"/>
            <a:ext cx="354724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Leaves have gray coating that rubs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At end of life, flower opens all the way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Leaf wraps around the 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7662" y="3552956"/>
            <a:ext cx="2104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Small, round bulb with a papery “skin” called a tunic</a:t>
            </a:r>
          </a:p>
        </p:txBody>
      </p:sp>
    </p:spTree>
    <p:extLst>
      <p:ext uri="{BB962C8B-B14F-4D97-AF65-F5344CB8AC3E}">
        <p14:creationId xmlns:p14="http://schemas.microsoft.com/office/powerpoint/2010/main" val="2483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Verbena</a:t>
            </a:r>
            <a:r>
              <a:rPr lang="en-US" dirty="0"/>
              <a:t> hybrid cv./ Verbena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6" y="1214651"/>
            <a:ext cx="4883624" cy="4883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0276" y="2120462"/>
            <a:ext cx="3499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Stems </a:t>
            </a:r>
            <a:r>
              <a:rPr lang="en-US" altLang="en-US" sz="2400" dirty="0" smtClean="0"/>
              <a:t>and </a:t>
            </a:r>
            <a:r>
              <a:rPr lang="en-US" altLang="en-US" sz="2400" dirty="0"/>
              <a:t>leaves are slightly hairy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/>
              <a:t>Flowers in </a:t>
            </a:r>
            <a:r>
              <a:rPr lang="en-US" altLang="en-US" sz="2400" dirty="0"/>
              <a:t>small clusters and in a variety of colors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Leaves are triangle shape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08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Viola</a:t>
            </a:r>
            <a:r>
              <a:rPr lang="en-US" dirty="0"/>
              <a:t> x </a:t>
            </a:r>
            <a:r>
              <a:rPr lang="en-US" i="1" dirty="0" err="1"/>
              <a:t>wittrockiana</a:t>
            </a:r>
            <a:r>
              <a:rPr lang="en-US" dirty="0"/>
              <a:t> cv./ Pansy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5713" y="1878368"/>
            <a:ext cx="286588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Flowers have two layers of petals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Leaves have scalloped edges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5" name="Picture 5" descr="http://www.parkswholesaleplants.com/wp-content/uploads/2008/11/Beaconsfiel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2" y="1582111"/>
            <a:ext cx="5479527" cy="410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Araucaria </a:t>
            </a:r>
            <a:r>
              <a:rPr lang="en-US" i="1" dirty="0" err="1"/>
              <a:t>heterophylla</a:t>
            </a:r>
            <a:r>
              <a:rPr lang="en-US" dirty="0"/>
              <a:t>/ Norfolk Island Pine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57200" y="1923393"/>
            <a:ext cx="4761186" cy="38979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1938" y="1883979"/>
            <a:ext cx="30742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en-US" sz="2400" dirty="0" smtClean="0"/>
              <a:t> Has </a:t>
            </a:r>
            <a:r>
              <a:rPr lang="en-US" altLang="en-US" sz="2400" dirty="0"/>
              <a:t>needles on stems as well as </a:t>
            </a:r>
            <a:r>
              <a:rPr lang="en-US" altLang="en-US" sz="2400" dirty="0" smtClean="0"/>
              <a:t>branches</a:t>
            </a:r>
          </a:p>
          <a:p>
            <a:pPr>
              <a:buFont typeface="Arial" pitchFamily="34" charset="0"/>
              <a:buChar char="•"/>
              <a:defRPr/>
            </a:pPr>
            <a:endParaRPr lang="en-US" alt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altLang="en-US" sz="2400" dirty="0" smtClean="0"/>
              <a:t> </a:t>
            </a:r>
            <a:r>
              <a:rPr lang="en-US" altLang="en-US" sz="2400" dirty="0"/>
              <a:t>N</a:t>
            </a:r>
            <a:r>
              <a:rPr lang="en-US" altLang="en-US" sz="2400" dirty="0" smtClean="0"/>
              <a:t>eedles </a:t>
            </a:r>
            <a:r>
              <a:rPr lang="en-US" altLang="en-US" sz="2400" dirty="0"/>
              <a:t>are 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modified leaves </a:t>
            </a:r>
          </a:p>
          <a:p>
            <a:pPr>
              <a:buFont typeface="Arial" pitchFamily="34" charset="0"/>
              <a:buChar char="•"/>
              <a:defRPr/>
            </a:pPr>
            <a:endParaRPr lang="en-US" altLang="en-US" sz="2400" dirty="0"/>
          </a:p>
          <a:p>
            <a:pPr>
              <a:buFont typeface="Arial" pitchFamily="34" charset="0"/>
              <a:buChar char="•"/>
              <a:defRPr/>
            </a:pPr>
            <a:r>
              <a:rPr lang="en-US" altLang="en-US" sz="2400" dirty="0" smtClean="0"/>
              <a:t> Tree form </a:t>
            </a:r>
          </a:p>
          <a:p>
            <a:pPr>
              <a:buFont typeface="Arial" pitchFamily="34" charset="0"/>
              <a:buChar char="•"/>
              <a:defRPr/>
            </a:pPr>
            <a:endParaRPr lang="en-US" alt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altLang="en-US" sz="2400" dirty="0" smtClean="0"/>
              <a:t> Can </a:t>
            </a:r>
            <a:r>
              <a:rPr lang="en-US" altLang="en-US" sz="2400" dirty="0"/>
              <a:t>get very tall (50-70 </a:t>
            </a:r>
            <a:r>
              <a:rPr lang="en-US" altLang="en-US" sz="2400" dirty="0" smtClean="0"/>
              <a:t>feet)</a:t>
            </a:r>
            <a:endParaRPr lang="en-US" altLang="en-US" sz="2400" dirty="0"/>
          </a:p>
        </p:txBody>
      </p:sp>
      <p:pic>
        <p:nvPicPr>
          <p:cNvPr id="1028" name="Picture 4" descr="Image result for Araucaria heterophy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8" y="1108951"/>
            <a:ext cx="5133272" cy="50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Zantedeschia</a:t>
            </a:r>
            <a:r>
              <a:rPr lang="en-US" dirty="0"/>
              <a:t> hybrid cv./ Calla Lily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7" y="1802024"/>
            <a:ext cx="5619451" cy="37429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60832" y="1493747"/>
            <a:ext cx="28721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Bulb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Flowers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leaves rise directly from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rhizomes.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ypically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grow in clumps to 24-36”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eature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arrowhead-shaped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sagittate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Extremely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showy flowers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grown as a very popular cut flower.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2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Zinnia</a:t>
            </a:r>
            <a:r>
              <a:rPr lang="en-US" dirty="0"/>
              <a:t> cv./ Zinnia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6" y="941695"/>
            <a:ext cx="5281684" cy="5281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1744" y="1223040"/>
            <a:ext cx="32495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Annual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Composite, brightly colored flowers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No </a:t>
            </a:r>
            <a:r>
              <a:rPr lang="en-US" altLang="en-US" sz="2400" dirty="0"/>
              <a:t>petiole – leaves go right up to </a:t>
            </a:r>
            <a:r>
              <a:rPr lang="en-US" altLang="en-US" sz="2400" dirty="0" smtClean="0"/>
              <a:t>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Growth pattern is upright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3 midribs to each leaf</a:t>
            </a:r>
          </a:p>
        </p:txBody>
      </p:sp>
    </p:spTree>
    <p:extLst>
      <p:ext uri="{BB962C8B-B14F-4D97-AF65-F5344CB8AC3E}">
        <p14:creationId xmlns:p14="http://schemas.microsoft.com/office/powerpoint/2010/main" val="101684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/>
              <a:t>Asparagus </a:t>
            </a:r>
            <a:r>
              <a:rPr lang="en-US" i="1" dirty="0" err="1"/>
              <a:t>densiflorus</a:t>
            </a:r>
            <a:r>
              <a:rPr lang="en-US" dirty="0"/>
              <a:t>/ </a:t>
            </a:r>
            <a:r>
              <a:rPr lang="en-US" dirty="0" err="1"/>
              <a:t>Sprengeri</a:t>
            </a:r>
            <a:r>
              <a:rPr lang="en-US" dirty="0"/>
              <a:t> Fern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8" y="1771650"/>
            <a:ext cx="4551079" cy="341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8155" y="1606448"/>
            <a:ext cx="3478213" cy="43242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500" dirty="0">
                <a:cs typeface="Arial"/>
              </a:rPr>
              <a:t>Dense </a:t>
            </a:r>
            <a:r>
              <a:rPr lang="en-US" altLang="en-US" sz="2500" dirty="0" smtClean="0">
                <a:cs typeface="Arial"/>
              </a:rPr>
              <a:t>foliage forms </a:t>
            </a:r>
            <a:r>
              <a:rPr lang="en-US" altLang="en-US" sz="2500" dirty="0">
                <a:cs typeface="Arial"/>
              </a:rPr>
              <a:t>arching mound that matures </a:t>
            </a:r>
            <a:r>
              <a:rPr lang="en-US" altLang="en-US" sz="2500" dirty="0" smtClean="0">
                <a:cs typeface="Arial"/>
              </a:rPr>
              <a:t>1-3</a:t>
            </a:r>
            <a:r>
              <a:rPr lang="en-US" altLang="en-US" sz="2500" dirty="0">
                <a:cs typeface="Arial"/>
              </a:rPr>
              <a:t>’ </a:t>
            </a:r>
            <a:r>
              <a:rPr lang="en-US" altLang="en-US" sz="2500" dirty="0" smtClean="0">
                <a:cs typeface="Arial"/>
              </a:rPr>
              <a:t>tall and spreads </a:t>
            </a:r>
            <a:r>
              <a:rPr lang="en-US" altLang="en-US" sz="2500" dirty="0">
                <a:cs typeface="Arial"/>
              </a:rPr>
              <a:t>3-4’ </a:t>
            </a:r>
            <a:r>
              <a:rPr lang="en-US" altLang="en-US" sz="2500" dirty="0" smtClean="0">
                <a:cs typeface="Arial"/>
              </a:rPr>
              <a:t>wide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500" dirty="0"/>
              <a:t>Leaflets create </a:t>
            </a:r>
            <a:r>
              <a:rPr lang="en-US" altLang="en-US" sz="2500" dirty="0" smtClean="0"/>
              <a:t> </a:t>
            </a:r>
            <a:r>
              <a:rPr lang="en-US" altLang="en-US" sz="2500" dirty="0"/>
              <a:t>bushy </a:t>
            </a:r>
            <a:r>
              <a:rPr lang="en-US" altLang="en-US" sz="2500" dirty="0" smtClean="0"/>
              <a:t>tail</a:t>
            </a:r>
          </a:p>
          <a:p>
            <a:pPr marL="457200" indent="-457200"/>
            <a:endParaRPr lang="en-US" alt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500" dirty="0" smtClean="0">
                <a:cs typeface="Arial"/>
              </a:rPr>
              <a:t>Plant has small thorns</a:t>
            </a:r>
            <a:endParaRPr lang="en-US" altLang="en-US" sz="25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30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Aster </a:t>
            </a:r>
            <a:r>
              <a:rPr lang="en-US" i="1" dirty="0" err="1"/>
              <a:t>pringlei</a:t>
            </a:r>
            <a:r>
              <a:rPr lang="en-US" dirty="0"/>
              <a:t>/ Monte </a:t>
            </a:r>
            <a:r>
              <a:rPr lang="en-US" dirty="0" err="1"/>
              <a:t>Cassino</a:t>
            </a:r>
            <a:r>
              <a:rPr lang="en-US" dirty="0"/>
              <a:t> Aster</a:t>
            </a:r>
          </a:p>
        </p:txBody>
      </p:sp>
      <p:pic>
        <p:nvPicPr>
          <p:cNvPr id="27652" name="Picture 4" descr="Image result for Aster pringl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1" y="1912721"/>
            <a:ext cx="5111475" cy="33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71650" y="1297598"/>
            <a:ext cx="3305175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Compact</a:t>
            </a:r>
            <a:r>
              <a:rPr lang="en-US" sz="2000" dirty="0">
                <a:solidFill>
                  <a:srgbClr val="000000"/>
                </a:solidFill>
              </a:rPr>
              <a:t>, clump-forming aster that </a:t>
            </a:r>
            <a:r>
              <a:rPr lang="en-US" sz="2000" dirty="0" smtClean="0">
                <a:solidFill>
                  <a:srgbClr val="000000"/>
                </a:solidFill>
              </a:rPr>
              <a:t>forms </a:t>
            </a:r>
            <a:r>
              <a:rPr lang="en-US" sz="2000" dirty="0">
                <a:solidFill>
                  <a:srgbClr val="000000"/>
                </a:solidFill>
              </a:rPr>
              <a:t>rounded foliage mound </a:t>
            </a:r>
            <a:r>
              <a:rPr lang="en-US" sz="2000" dirty="0" smtClean="0">
                <a:solidFill>
                  <a:srgbClr val="000000"/>
                </a:solidFill>
              </a:rPr>
              <a:t>24-30</a:t>
            </a:r>
            <a:r>
              <a:rPr lang="en-US" sz="2000" dirty="0">
                <a:solidFill>
                  <a:srgbClr val="000000"/>
                </a:solidFill>
              </a:rPr>
              <a:t>” tall and </a:t>
            </a:r>
            <a:r>
              <a:rPr lang="en-US" sz="2000" dirty="0" smtClean="0">
                <a:solidFill>
                  <a:srgbClr val="000000"/>
                </a:solidFill>
              </a:rPr>
              <a:t>wide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85750"/>
            <a:r>
              <a:rPr lang="en-US" sz="2000" dirty="0">
                <a:solidFill>
                  <a:srgbClr val="000000"/>
                </a:solidFill>
              </a:rPr>
              <a:t> 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Profuse daisy-like </a:t>
            </a:r>
            <a:r>
              <a:rPr lang="en-US" sz="2000" dirty="0">
                <a:solidFill>
                  <a:srgbClr val="000000"/>
                </a:solidFill>
              </a:rPr>
              <a:t>asters </a:t>
            </a:r>
            <a:r>
              <a:rPr lang="en-US" sz="2000" dirty="0" smtClean="0">
                <a:solidFill>
                  <a:srgbClr val="000000"/>
                </a:solidFill>
              </a:rPr>
              <a:t>(1</a:t>
            </a:r>
            <a:r>
              <a:rPr lang="en-US" sz="2000" dirty="0">
                <a:solidFill>
                  <a:srgbClr val="000000"/>
                </a:solidFill>
              </a:rPr>
              <a:t>” diameter) with violet-blue rays and yellow center disks 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Flowers late </a:t>
            </a:r>
            <a:r>
              <a:rPr lang="en-US" sz="2000" dirty="0">
                <a:solidFill>
                  <a:srgbClr val="000000"/>
                </a:solidFill>
              </a:rPr>
              <a:t>summer to early fall. 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/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Narrow, oblanceolate to linear medium green leaves </a:t>
            </a:r>
            <a:r>
              <a:rPr lang="en-US" sz="2000" dirty="0" smtClean="0">
                <a:solidFill>
                  <a:srgbClr val="000000"/>
                </a:solidFill>
              </a:rPr>
              <a:t>(4</a:t>
            </a:r>
            <a:r>
              <a:rPr lang="en-US" sz="2000" dirty="0">
                <a:solidFill>
                  <a:srgbClr val="000000"/>
                </a:solidFill>
              </a:rPr>
              <a:t>” long).</a:t>
            </a:r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4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Astilbe </a:t>
            </a:r>
            <a:r>
              <a:rPr lang="en-US" dirty="0"/>
              <a:t>hybrid cv./ Astilbe</a:t>
            </a:r>
          </a:p>
        </p:txBody>
      </p:sp>
      <p:pic>
        <p:nvPicPr>
          <p:cNvPr id="28674" name="Picture 2" descr="Image result for Astilbe hybrid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4" y="878928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2768" y="1710466"/>
            <a:ext cx="2818504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</a:t>
            </a:r>
            <a:r>
              <a:rPr lang="en-US" sz="2000" dirty="0" smtClean="0">
                <a:solidFill>
                  <a:srgbClr val="000000"/>
                </a:solidFill>
              </a:rPr>
              <a:t>raceful</a:t>
            </a:r>
            <a:r>
              <a:rPr lang="en-US" sz="2000" dirty="0">
                <a:solidFill>
                  <a:srgbClr val="000000"/>
                </a:solidFill>
              </a:rPr>
              <a:t>, fern-like mounds of mostly basal, </a:t>
            </a:r>
            <a:r>
              <a:rPr lang="en-US" sz="2000" dirty="0" smtClean="0">
                <a:solidFill>
                  <a:srgbClr val="000000"/>
                </a:solidFill>
              </a:rPr>
              <a:t>2-3 </a:t>
            </a:r>
            <a:r>
              <a:rPr lang="en-US" sz="2000" dirty="0">
                <a:solidFill>
                  <a:srgbClr val="000000"/>
                </a:solidFill>
              </a:rPr>
              <a:t>ternately compound </a:t>
            </a:r>
            <a:r>
              <a:rPr lang="en-US" sz="2000" dirty="0" smtClean="0">
                <a:solidFill>
                  <a:srgbClr val="000000"/>
                </a:solidFill>
              </a:rPr>
              <a:t>leaves with sharply-toothed leaflets</a:t>
            </a:r>
          </a:p>
          <a:p>
            <a:pPr marL="285750" indent="-285750"/>
            <a:r>
              <a:rPr lang="en-US" sz="2000" dirty="0">
                <a:solidFill>
                  <a:srgbClr val="000000"/>
                </a:solidFill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Tiny </a:t>
            </a:r>
            <a:r>
              <a:rPr lang="en-US" sz="2000" dirty="0">
                <a:solidFill>
                  <a:srgbClr val="000000"/>
                </a:solidFill>
              </a:rPr>
              <a:t>flowers densely packed into erect to arching, plume-like </a:t>
            </a:r>
            <a:r>
              <a:rPr lang="en-US" sz="2000" dirty="0" smtClean="0">
                <a:solidFill>
                  <a:srgbClr val="000000"/>
                </a:solidFill>
              </a:rPr>
              <a:t>panicles </a:t>
            </a:r>
            <a:r>
              <a:rPr lang="en-US" sz="2000" dirty="0">
                <a:solidFill>
                  <a:srgbClr val="000000"/>
                </a:solidFill>
              </a:rPr>
              <a:t>rising </a:t>
            </a:r>
            <a:r>
              <a:rPr lang="en-US" sz="2000" dirty="0" smtClean="0">
                <a:solidFill>
                  <a:srgbClr val="000000"/>
                </a:solidFill>
              </a:rPr>
              <a:t>above </a:t>
            </a:r>
            <a:r>
              <a:rPr lang="en-US" sz="2000" dirty="0">
                <a:solidFill>
                  <a:srgbClr val="000000"/>
                </a:solidFill>
              </a:rPr>
              <a:t>foliage on slender, upright </a:t>
            </a:r>
            <a:r>
              <a:rPr lang="en-US" sz="2000" dirty="0" smtClean="0">
                <a:solidFill>
                  <a:srgbClr val="000000"/>
                </a:solidFill>
              </a:rPr>
              <a:t>stems</a:t>
            </a:r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2259"/>
            <a:ext cx="8229600" cy="981633"/>
          </a:xfrm>
        </p:spPr>
        <p:txBody>
          <a:bodyPr vert="horz" anchor="t"/>
          <a:lstStyle/>
          <a:p>
            <a:r>
              <a:rPr lang="en-US" i="1" dirty="0"/>
              <a:t>Begonia </a:t>
            </a:r>
            <a:r>
              <a:rPr lang="en-US" dirty="0"/>
              <a:t>x</a:t>
            </a:r>
            <a:r>
              <a:rPr lang="en-US" i="1" dirty="0"/>
              <a:t> </a:t>
            </a:r>
            <a:r>
              <a:rPr lang="en-US" i="1" dirty="0" err="1"/>
              <a:t>semperflorens-cultorum</a:t>
            </a:r>
            <a:r>
              <a:rPr lang="en-US" dirty="0"/>
              <a:t>/ Wax Begonia</a:t>
            </a:r>
          </a:p>
        </p:txBody>
      </p:sp>
      <p:pic>
        <p:nvPicPr>
          <p:cNvPr id="5" name="Picture 4" descr="MVC-008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7" y="1359722"/>
            <a:ext cx="5948855" cy="446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98324" y="1608083"/>
            <a:ext cx="26013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2400" dirty="0" smtClean="0"/>
              <a:t> Waxy </a:t>
            </a:r>
            <a:r>
              <a:rPr lang="en-US" altLang="en-US" sz="2400" dirty="0"/>
              <a:t>leaves gives glossy look</a:t>
            </a:r>
          </a:p>
          <a:p>
            <a:pPr>
              <a:buFont typeface="Arial" pitchFamily="34" charset="0"/>
              <a:buChar char="•"/>
            </a:pPr>
            <a:endParaRPr lang="en-US" altLang="en-US" sz="2400" dirty="0"/>
          </a:p>
          <a:p>
            <a:pPr>
              <a:buFont typeface="Arial" pitchFamily="34" charset="0"/>
              <a:buChar char="•"/>
            </a:pPr>
            <a:r>
              <a:rPr lang="en-US" altLang="en-US" sz="2400" dirty="0" smtClean="0"/>
              <a:t> Leaf margins </a:t>
            </a:r>
            <a:r>
              <a:rPr lang="en-US" altLang="en-US" sz="2400" dirty="0"/>
              <a:t>look like torn paper, rough, ragged edges</a:t>
            </a:r>
          </a:p>
          <a:p>
            <a:pPr>
              <a:buFont typeface="Arial" pitchFamily="34" charset="0"/>
              <a:buChar char="•"/>
            </a:pPr>
            <a:endParaRPr lang="en-US" altLang="en-US" sz="2400" dirty="0"/>
          </a:p>
          <a:p>
            <a:pPr>
              <a:buFont typeface="Arial" pitchFamily="34" charset="0"/>
              <a:buChar char="•"/>
            </a:pPr>
            <a:r>
              <a:rPr lang="en-US" altLang="en-US" sz="2400" dirty="0" smtClean="0"/>
              <a:t> Leaves </a:t>
            </a:r>
            <a:r>
              <a:rPr lang="en-US" altLang="en-US" sz="2400" dirty="0"/>
              <a:t>can be green or </a:t>
            </a:r>
            <a:r>
              <a:rPr lang="en-US" altLang="en-US" sz="2400" dirty="0" smtClean="0"/>
              <a:t>bronze</a:t>
            </a:r>
          </a:p>
          <a:p>
            <a:endParaRPr lang="en-US" altLang="en-US" sz="2400" dirty="0" smtClean="0"/>
          </a:p>
          <a:p>
            <a:endParaRPr lang="en-US" altLang="en-US" sz="2400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893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Begonia </a:t>
            </a:r>
            <a:r>
              <a:rPr lang="en-US" dirty="0"/>
              <a:t>x</a:t>
            </a:r>
            <a:r>
              <a:rPr lang="en-US" i="1" dirty="0"/>
              <a:t> </a:t>
            </a:r>
            <a:r>
              <a:rPr lang="en-US" i="1" dirty="0" err="1"/>
              <a:t>tuberhybrida</a:t>
            </a:r>
            <a:r>
              <a:rPr lang="en-US" i="1" dirty="0"/>
              <a:t> </a:t>
            </a:r>
            <a:r>
              <a:rPr lang="en-US" dirty="0"/>
              <a:t>cv./ Tuberous Begonia</a:t>
            </a:r>
          </a:p>
        </p:txBody>
      </p:sp>
      <p:pic>
        <p:nvPicPr>
          <p:cNvPr id="29698" name="Picture 2" descr="Image result for Begonia x tuberhybrida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8" y="1386066"/>
            <a:ext cx="4669220" cy="466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6180" y="1273853"/>
            <a:ext cx="3554404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12-18" </a:t>
            </a:r>
            <a:r>
              <a:rPr lang="en-US" sz="2400" dirty="0" smtClean="0">
                <a:solidFill>
                  <a:srgbClr val="000000"/>
                </a:solidFill>
              </a:rPr>
              <a:t>tall</a:t>
            </a:r>
          </a:p>
          <a:p>
            <a:pPr marL="457200" indent="-457200"/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Brightly </a:t>
            </a:r>
            <a:r>
              <a:rPr lang="en-US" sz="2400" dirty="0">
                <a:solidFill>
                  <a:srgbClr val="000000"/>
                </a:solidFill>
              </a:rPr>
              <a:t>colored waxy-petaled flowers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Colors </a:t>
            </a:r>
            <a:r>
              <a:rPr lang="en-US" sz="2400" dirty="0">
                <a:solidFill>
                  <a:srgbClr val="000000"/>
                </a:solidFill>
              </a:rPr>
              <a:t>ranging from white to yellow to apricot to pink to rose to red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4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Leaves are simple and have wavy or serrated margins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03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Caladium </a:t>
            </a:r>
            <a:r>
              <a:rPr lang="en-US" dirty="0"/>
              <a:t>x</a:t>
            </a:r>
            <a:r>
              <a:rPr lang="en-US" i="1" dirty="0"/>
              <a:t> </a:t>
            </a:r>
            <a:r>
              <a:rPr lang="en-US" i="1" dirty="0" err="1"/>
              <a:t>hortulanum</a:t>
            </a:r>
            <a:r>
              <a:rPr lang="en-US" i="1" dirty="0"/>
              <a:t> </a:t>
            </a:r>
            <a:r>
              <a:rPr lang="en-US" dirty="0"/>
              <a:t>cv./ Caladium</a:t>
            </a:r>
          </a:p>
        </p:txBody>
      </p:sp>
      <p:pic>
        <p:nvPicPr>
          <p:cNvPr id="5" name="Picture 4" descr="DSC_12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866775"/>
            <a:ext cx="5240491" cy="350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81625" y="901521"/>
            <a:ext cx="3762375" cy="590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Grows from a </a:t>
            </a:r>
            <a:r>
              <a:rPr lang="en-US" altLang="en-US" sz="2000" dirty="0" smtClean="0"/>
              <a:t>tuber</a:t>
            </a:r>
          </a:p>
          <a:p>
            <a:pPr marL="342900" indent="-342900"/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cs typeface="Arial"/>
              </a:rPr>
              <a:t>Plants grow </a:t>
            </a:r>
            <a:r>
              <a:rPr lang="en-US" altLang="en-US" sz="2000" dirty="0">
                <a:cs typeface="Arial"/>
              </a:rPr>
              <a:t>in </a:t>
            </a:r>
            <a:r>
              <a:rPr lang="en-US" altLang="en-US" sz="2000" dirty="0" smtClean="0">
                <a:cs typeface="Arial"/>
              </a:rPr>
              <a:t>clumps 1-2.5</a:t>
            </a:r>
            <a:r>
              <a:rPr lang="en-US" altLang="en-US" sz="2000" dirty="0">
                <a:cs typeface="Arial"/>
              </a:rPr>
              <a:t>' </a:t>
            </a:r>
            <a:r>
              <a:rPr lang="en-US" altLang="en-US" sz="2000" dirty="0" smtClean="0">
                <a:cs typeface="Arial"/>
              </a:rPr>
              <a:t>tall</a:t>
            </a:r>
          </a:p>
          <a:p>
            <a:pPr marL="342900" indent="-342900"/>
            <a:r>
              <a:rPr lang="en-US" altLang="en-US" sz="2000" dirty="0">
                <a:cs typeface="Arial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cs typeface="Arial"/>
              </a:rPr>
              <a:t>One leaf per stem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 smtClean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cs typeface="Arial"/>
              </a:rPr>
              <a:t>Arrowhead-shaped </a:t>
            </a:r>
            <a:r>
              <a:rPr lang="en-US" altLang="en-US" sz="2000" dirty="0">
                <a:cs typeface="Arial"/>
              </a:rPr>
              <a:t>leaves </a:t>
            </a:r>
            <a:r>
              <a:rPr lang="en-US" altLang="en-US" sz="2000" dirty="0" smtClean="0">
                <a:cs typeface="Arial"/>
              </a:rPr>
              <a:t>(~1.5</a:t>
            </a:r>
            <a:r>
              <a:rPr lang="en-US" altLang="en-US" sz="2000" dirty="0">
                <a:cs typeface="Arial"/>
              </a:rPr>
              <a:t>' long</a:t>
            </a:r>
            <a:r>
              <a:rPr lang="en-US" altLang="en-US" sz="2000" dirty="0" smtClean="0">
                <a:cs typeface="Arial"/>
              </a:rPr>
              <a:t>) </a:t>
            </a:r>
            <a:r>
              <a:rPr lang="en-US" altLang="en-US" sz="2000" dirty="0">
                <a:cs typeface="Arial"/>
              </a:rPr>
              <a:t>various shades of green mottled and blotched with pink, red, white or combinations </a:t>
            </a:r>
            <a:r>
              <a:rPr lang="en-US" altLang="en-US" sz="2000" dirty="0" smtClean="0">
                <a:cs typeface="Arial"/>
              </a:rPr>
              <a:t>thereof; distinctively </a:t>
            </a:r>
            <a:r>
              <a:rPr lang="en-US" altLang="en-US" sz="2000" dirty="0">
                <a:cs typeface="Arial"/>
              </a:rPr>
              <a:t>colored </a:t>
            </a:r>
            <a:r>
              <a:rPr lang="en-US" altLang="en-US" sz="2000" dirty="0" smtClean="0">
                <a:cs typeface="Arial"/>
              </a:rPr>
              <a:t>veins</a:t>
            </a:r>
          </a:p>
          <a:p>
            <a:pPr marL="342900" indent="-342900"/>
            <a:endParaRPr lang="en-US" altLang="en-US" sz="2000" dirty="0" smtClean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cs typeface="Arial"/>
              </a:rPr>
              <a:t>Calla-type flowers, if present, are usually hidden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>
              <a:cs typeface="Arial"/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6" descr="Rosebud%20G5-2A%20Nematode%20Fig%206%20100dp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3"/>
          <a:stretch/>
        </p:blipFill>
        <p:spPr bwMode="auto">
          <a:xfrm>
            <a:off x="713220" y="4433614"/>
            <a:ext cx="2380500" cy="187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1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23" y="129196"/>
            <a:ext cx="8229600" cy="981633"/>
          </a:xfrm>
        </p:spPr>
        <p:txBody>
          <a:bodyPr/>
          <a:lstStyle/>
          <a:p>
            <a:r>
              <a:rPr lang="en-US" i="1" dirty="0"/>
              <a:t>Calibrachoa</a:t>
            </a:r>
            <a:r>
              <a:rPr lang="en-US" dirty="0"/>
              <a:t> hybrid cv./ Million Bells</a:t>
            </a:r>
            <a:br>
              <a:rPr lang="en-US" dirty="0"/>
            </a:br>
            <a:endParaRPr lang="en-US" dirty="0"/>
          </a:p>
        </p:txBody>
      </p:sp>
      <p:pic>
        <p:nvPicPr>
          <p:cNvPr id="30722" name="Picture 2" descr="Image result for Calibrachoa hybrid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2" y="144113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8615" y="1270703"/>
            <a:ext cx="372821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Flowers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look </a:t>
            </a:r>
            <a:r>
              <a:rPr lang="en-US" sz="2000" dirty="0">
                <a:solidFill>
                  <a:srgbClr val="000000"/>
                </a:solidFill>
              </a:rPr>
              <a:t>like small </a:t>
            </a:r>
            <a:r>
              <a:rPr lang="en-US" sz="2000" dirty="0" smtClean="0">
                <a:solidFill>
                  <a:srgbClr val="000000"/>
                </a:solidFill>
              </a:rPr>
              <a:t>petunias</a:t>
            </a:r>
          </a:p>
          <a:p>
            <a:pPr marL="285750" indent="-285750"/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Compact</a:t>
            </a:r>
            <a:r>
              <a:rPr lang="en-US" sz="2000" dirty="0">
                <a:solidFill>
                  <a:srgbClr val="000000"/>
                </a:solidFill>
              </a:rPr>
              <a:t>, mounded plants </a:t>
            </a:r>
            <a:r>
              <a:rPr lang="en-US" sz="2000" dirty="0" smtClean="0">
                <a:solidFill>
                  <a:srgbClr val="000000"/>
                </a:solidFill>
              </a:rPr>
              <a:t>grow </a:t>
            </a:r>
            <a:r>
              <a:rPr lang="en-US" sz="2000" dirty="0">
                <a:solidFill>
                  <a:srgbClr val="000000"/>
                </a:solidFill>
              </a:rPr>
              <a:t>3-9” tall on mostly trailing stems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/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Prolific bloomers </a:t>
            </a:r>
            <a:r>
              <a:rPr lang="en-US" sz="2000" dirty="0">
                <a:solidFill>
                  <a:srgbClr val="000000"/>
                </a:solidFill>
              </a:rPr>
              <a:t>produce hundreds of 1” wide flowers from spring to </a:t>
            </a:r>
            <a:r>
              <a:rPr lang="en-US" sz="2000" dirty="0" smtClean="0">
                <a:solidFill>
                  <a:srgbClr val="000000"/>
                </a:solidFill>
              </a:rPr>
              <a:t>frost</a:t>
            </a:r>
          </a:p>
          <a:p>
            <a:pPr marL="285750" indent="-285750"/>
            <a:r>
              <a:rPr lang="en-US" sz="2000" dirty="0">
                <a:solidFill>
                  <a:srgbClr val="000000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Flower colors include shades of violet, blue, pink, red, magenta, yellow, bronze, and white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506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0"/>
            <a:ext cx="8229600" cy="5836345"/>
          </a:xfrm>
        </p:spPr>
        <p:txBody>
          <a:bodyPr vert="horz" anchor="t"/>
          <a:lstStyle/>
          <a:p>
            <a:r>
              <a:rPr lang="en-US" alt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57200" y="1166648"/>
            <a:ext cx="8229600" cy="4654715"/>
          </a:xfrm>
        </p:spPr>
        <p:txBody>
          <a:bodyPr anchor="ctr"/>
          <a:lstStyle/>
          <a:p>
            <a:pPr algn="ctr"/>
            <a:r>
              <a:rPr lang="en-US" sz="3200" b="1" dirty="0">
                <a:latin typeface="Georgia"/>
              </a:rPr>
              <a:t>This PowerPoint was created to </a:t>
            </a:r>
            <a:r>
              <a:rPr lang="en-US" sz="3200" b="1" dirty="0" smtClean="0">
                <a:latin typeface="Georgia"/>
              </a:rPr>
              <a:t>provide </a:t>
            </a:r>
            <a:r>
              <a:rPr lang="en-US" sz="3200" b="1" dirty="0">
                <a:latin typeface="Georgia"/>
              </a:rPr>
              <a:t>key </a:t>
            </a:r>
            <a:r>
              <a:rPr lang="en-US" sz="3200" b="1" dirty="0" smtClean="0">
                <a:latin typeface="Georgia"/>
              </a:rPr>
              <a:t>characteristics of plants on the Plant Identification list of the National </a:t>
            </a:r>
            <a:r>
              <a:rPr lang="en-US" sz="3200" b="1" dirty="0">
                <a:latin typeface="Georgia"/>
              </a:rPr>
              <a:t>FFA Floriculture Career Development </a:t>
            </a:r>
            <a:r>
              <a:rPr lang="en-US" sz="3200" b="1" dirty="0" smtClean="0">
                <a:latin typeface="Georgia"/>
              </a:rPr>
              <a:t>Event</a:t>
            </a:r>
            <a:endParaRPr lang="en-US" sz="3200" b="1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506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Callistephus </a:t>
            </a:r>
            <a:r>
              <a:rPr lang="en-US" i="1" dirty="0" err="1"/>
              <a:t>chinensis</a:t>
            </a:r>
            <a:r>
              <a:rPr lang="en-US" i="1" dirty="0"/>
              <a:t> </a:t>
            </a:r>
            <a:r>
              <a:rPr lang="en-US" dirty="0"/>
              <a:t>cv./ China Aster</a:t>
            </a:r>
          </a:p>
        </p:txBody>
      </p:sp>
      <p:pic>
        <p:nvPicPr>
          <p:cNvPr id="31746" name="Picture 2" descr="Image result for Callistephus chinensis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0" y="1334267"/>
            <a:ext cx="4512112" cy="45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6553" y="1146221"/>
            <a:ext cx="3638970" cy="52937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Ovate</a:t>
            </a:r>
            <a:r>
              <a:rPr lang="en-US" sz="2000" dirty="0">
                <a:solidFill>
                  <a:srgbClr val="000000"/>
                </a:solidFill>
              </a:rPr>
              <a:t>, toothed, medium green leaves. 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Cultivar height ranges from 8-inch dwarfs to 36-inch tall </a:t>
            </a:r>
            <a:r>
              <a:rPr lang="en-US" sz="2000" dirty="0" smtClean="0">
                <a:solidFill>
                  <a:srgbClr val="000000"/>
                </a:solidFill>
              </a:rPr>
              <a:t>plants</a:t>
            </a:r>
          </a:p>
          <a:p>
            <a:pPr marL="285750" indent="-285750"/>
            <a:r>
              <a:rPr lang="en-US" sz="2000" dirty="0">
                <a:solidFill>
                  <a:srgbClr val="000000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Flower varies by cultivar </a:t>
            </a:r>
            <a:r>
              <a:rPr lang="en-US" sz="2000" dirty="0">
                <a:solidFill>
                  <a:srgbClr val="000000"/>
                </a:solidFill>
              </a:rPr>
              <a:t>from single </a:t>
            </a:r>
            <a:r>
              <a:rPr lang="en-US" sz="2000" dirty="0" smtClean="0">
                <a:solidFill>
                  <a:srgbClr val="000000"/>
                </a:solidFill>
              </a:rPr>
              <a:t>daisy-like </a:t>
            </a:r>
            <a:r>
              <a:rPr lang="en-US" sz="2000" dirty="0">
                <a:solidFill>
                  <a:srgbClr val="000000"/>
                </a:solidFill>
              </a:rPr>
              <a:t>heads with yellow centers to fully double flower heads with shaggy to pompom </a:t>
            </a:r>
            <a:r>
              <a:rPr lang="en-US" sz="2000" dirty="0" smtClean="0">
                <a:solidFill>
                  <a:srgbClr val="000000"/>
                </a:solidFill>
              </a:rPr>
              <a:t>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Colors </a:t>
            </a:r>
            <a:r>
              <a:rPr lang="en-US" sz="2000" dirty="0">
                <a:solidFill>
                  <a:srgbClr val="000000"/>
                </a:solidFill>
              </a:rPr>
              <a:t>include shades of white to pink, red, blue, violet, purple and yellow.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Campanula</a:t>
            </a:r>
            <a:r>
              <a:rPr lang="en-US" dirty="0"/>
              <a:t> hybrid cv./ Campanula</a:t>
            </a:r>
          </a:p>
        </p:txBody>
      </p:sp>
      <p:pic>
        <p:nvPicPr>
          <p:cNvPr id="32770" name="Picture 2" descr="Image result for Campanula hybrid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7" y="1034975"/>
            <a:ext cx="3906273" cy="390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age result for Campanula hybrid c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46" y="3552569"/>
            <a:ext cx="2777358" cy="27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43612" y="1742171"/>
            <a:ext cx="2818208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cs typeface="Arial"/>
              </a:rPr>
              <a:t>Drooping</a:t>
            </a:r>
            <a:r>
              <a:rPr lang="en-US" sz="2200" dirty="0">
                <a:solidFill>
                  <a:srgbClr val="000000"/>
                </a:solidFill>
              </a:rPr>
              <a:t>, tubular, </a:t>
            </a:r>
            <a:r>
              <a:rPr lang="en-US" sz="2200" dirty="0" smtClean="0">
                <a:solidFill>
                  <a:srgbClr val="000000"/>
                </a:solidFill>
              </a:rPr>
              <a:t>bell-like </a:t>
            </a:r>
            <a:r>
              <a:rPr lang="en-US" sz="2200" dirty="0">
                <a:solidFill>
                  <a:srgbClr val="000000"/>
                </a:solidFill>
              </a:rPr>
              <a:t>flowers </a:t>
            </a:r>
            <a:r>
              <a:rPr lang="en-US" sz="2200" dirty="0" smtClean="0">
                <a:solidFill>
                  <a:srgbClr val="000000"/>
                </a:solidFill>
              </a:rPr>
              <a:t>(up to 2</a:t>
            </a:r>
            <a:r>
              <a:rPr lang="en-US" sz="2200" dirty="0">
                <a:solidFill>
                  <a:srgbClr val="000000"/>
                </a:solidFill>
              </a:rPr>
              <a:t>" long</a:t>
            </a:r>
            <a:r>
              <a:rPr lang="en-US" sz="2200" dirty="0" smtClean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Flowers purple, pink, white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Erect </a:t>
            </a:r>
            <a:r>
              <a:rPr lang="en-US" sz="2200" dirty="0">
                <a:solidFill>
                  <a:srgbClr val="000000"/>
                </a:solidFill>
              </a:rPr>
              <a:t>to slightly arching </a:t>
            </a:r>
            <a:r>
              <a:rPr lang="en-US" sz="2200" dirty="0" smtClean="0">
                <a:solidFill>
                  <a:srgbClr val="000000"/>
                </a:solidFill>
              </a:rPr>
              <a:t>stems</a:t>
            </a:r>
          </a:p>
          <a:p>
            <a:endParaRPr lang="en-US" sz="2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6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dirty="0"/>
              <a:t>Canna x </a:t>
            </a:r>
            <a:r>
              <a:rPr lang="en-US" dirty="0" err="1"/>
              <a:t>generalis</a:t>
            </a:r>
            <a:r>
              <a:rPr lang="en-US" dirty="0"/>
              <a:t> cv./ Garden Canna</a:t>
            </a:r>
          </a:p>
        </p:txBody>
      </p:sp>
      <p:pic>
        <p:nvPicPr>
          <p:cNvPr id="5" name="Picture 4" descr="150627-canna-x-generalis-orange-punch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4" y="2961119"/>
            <a:ext cx="5030315" cy="334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118289987026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111" y="1173892"/>
            <a:ext cx="3147490" cy="236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5068" y="1407452"/>
            <a:ext cx="34605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 Leaves </a:t>
            </a:r>
            <a:r>
              <a:rPr lang="en-US" altLang="en-US" sz="2400" dirty="0"/>
              <a:t>come </a:t>
            </a:r>
            <a:r>
              <a:rPr lang="en-US" altLang="en-US" sz="2400" dirty="0" smtClean="0"/>
              <a:t>in </a:t>
            </a:r>
            <a:r>
              <a:rPr lang="en-US" altLang="en-US" sz="2400" dirty="0"/>
              <a:t>variety of colors from variegated to </a:t>
            </a:r>
            <a:r>
              <a:rPr lang="en-US" altLang="en-US" sz="2400" dirty="0" smtClean="0"/>
              <a:t>green </a:t>
            </a:r>
            <a:r>
              <a:rPr lang="en-US" altLang="en-US" sz="2400" dirty="0"/>
              <a:t>or 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 Can be 4-6’ tall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Large flowers resemble that of an iris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Flowers are orange, yellow or red</a:t>
            </a:r>
            <a:endParaRPr lang="en-US" altLang="en-US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4167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/>
              <a:t>Capsicum </a:t>
            </a:r>
            <a:r>
              <a:rPr lang="en-US" i="1" dirty="0" err="1"/>
              <a:t>annuum</a:t>
            </a:r>
            <a:r>
              <a:rPr lang="en-US" dirty="0"/>
              <a:t>/ Ornamental Pepper Plant</a:t>
            </a:r>
          </a:p>
        </p:txBody>
      </p:sp>
      <p:pic>
        <p:nvPicPr>
          <p:cNvPr id="33794" name="Picture 2" descr="Image result for Capsicum annu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201306"/>
            <a:ext cx="4504639" cy="300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99835" y="1081825"/>
            <a:ext cx="3944140" cy="50167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/>
              </a:rPr>
              <a:t>Shrubby mounds </a:t>
            </a:r>
            <a:r>
              <a:rPr lang="en-US" sz="2000" dirty="0">
                <a:cs typeface="Arial"/>
              </a:rPr>
              <a:t>1-4’ </a:t>
            </a:r>
            <a:r>
              <a:rPr lang="en-US" sz="2000" dirty="0" smtClean="0">
                <a:cs typeface="Arial"/>
              </a:rPr>
              <a:t>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/>
              </a:rPr>
              <a:t>Lance-shaped to oval medium green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/>
              </a:rPr>
              <a:t>Star </a:t>
            </a:r>
            <a:r>
              <a:rPr lang="en-US" sz="2000" dirty="0">
                <a:cs typeface="Arial"/>
              </a:rPr>
              <a:t>to bell-shaped white or yellow </a:t>
            </a:r>
            <a:r>
              <a:rPr lang="en-US" sz="2000" dirty="0" smtClean="0">
                <a:cs typeface="Arial"/>
              </a:rPr>
              <a:t>flowers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give </a:t>
            </a:r>
            <a:r>
              <a:rPr lang="en-US" sz="2000" dirty="0">
                <a:cs typeface="Arial"/>
              </a:rPr>
              <a:t>way to edible </a:t>
            </a:r>
            <a:r>
              <a:rPr lang="en-US" sz="2000" dirty="0" smtClean="0">
                <a:cs typeface="Arial"/>
              </a:rPr>
              <a:t>peppers ranging </a:t>
            </a:r>
            <a:r>
              <a:rPr lang="en-US" sz="2000" dirty="0">
                <a:cs typeface="Arial"/>
              </a:rPr>
              <a:t>from extremely hot chili peppers to sweet bell </a:t>
            </a:r>
            <a:r>
              <a:rPr lang="en-US" sz="2000" dirty="0" smtClean="0">
                <a:cs typeface="Arial"/>
              </a:rPr>
              <a:t>peppers</a:t>
            </a:r>
          </a:p>
          <a:p>
            <a:pPr marL="285750" indent="-285750"/>
            <a:endParaRPr lang="en-US" sz="2000" dirty="0" smtClean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/>
              </a:rPr>
              <a:t>Many cultivars </a:t>
            </a:r>
            <a:r>
              <a:rPr lang="en-US" sz="2000" dirty="0">
                <a:cs typeface="Arial"/>
              </a:rPr>
              <a:t>developed </a:t>
            </a:r>
            <a:r>
              <a:rPr lang="en-US" sz="2000" dirty="0" smtClean="0">
                <a:cs typeface="Arial"/>
              </a:rPr>
              <a:t>for ornamental use </a:t>
            </a:r>
            <a:r>
              <a:rPr lang="en-US" sz="2000" dirty="0">
                <a:cs typeface="Arial"/>
              </a:rPr>
              <a:t>featuring attractive peppers in bright shades of red, yellow, purple, orange and brown.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 err="1"/>
              <a:t>Catharanthus</a:t>
            </a:r>
            <a:r>
              <a:rPr lang="en-US" i="1" dirty="0"/>
              <a:t> </a:t>
            </a:r>
            <a:r>
              <a:rPr lang="en-US" i="1" dirty="0" err="1"/>
              <a:t>roseus</a:t>
            </a:r>
            <a:r>
              <a:rPr lang="en-US" dirty="0"/>
              <a:t>/ </a:t>
            </a:r>
            <a:r>
              <a:rPr lang="en-US" dirty="0" err="1"/>
              <a:t>Vinca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19650" y="1171978"/>
            <a:ext cx="422910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Flower bud has pinwheel shape 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/>
            <a:endParaRPr lang="en-US" altLang="en-US" sz="2000" dirty="0" smtClean="0">
              <a:cs typeface="Aria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000" dirty="0" smtClean="0">
                <a:cs typeface="Arial"/>
              </a:rPr>
              <a:t>Mounding </a:t>
            </a:r>
            <a:r>
              <a:rPr lang="en-US" altLang="en-US" sz="2000" dirty="0">
                <a:cs typeface="Arial"/>
              </a:rPr>
              <a:t>6-18” (less frequently to 24”) tall and as </a:t>
            </a:r>
            <a:r>
              <a:rPr lang="en-US" altLang="en-US" sz="2000" dirty="0" smtClean="0">
                <a:cs typeface="Arial"/>
              </a:rPr>
              <a:t>wide</a:t>
            </a:r>
          </a:p>
          <a:p>
            <a:pPr marL="342900" indent="-342900"/>
            <a:r>
              <a:rPr lang="en-US" altLang="en-US" sz="2000" dirty="0">
                <a:cs typeface="Arial"/>
              </a:rPr>
              <a:t> 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000" dirty="0" smtClean="0">
                <a:cs typeface="Arial"/>
              </a:rPr>
              <a:t>Flowers have five </a:t>
            </a:r>
            <a:r>
              <a:rPr lang="en-US" altLang="en-US" sz="2000" dirty="0">
                <a:cs typeface="Arial"/>
              </a:rPr>
              <a:t>flattened petal-like lobes and appear </a:t>
            </a:r>
            <a:r>
              <a:rPr lang="en-US" altLang="en-US" sz="2000" dirty="0" smtClean="0">
                <a:cs typeface="Arial"/>
              </a:rPr>
              <a:t>in upper </a:t>
            </a:r>
            <a:r>
              <a:rPr lang="en-US" altLang="en-US" sz="2000" dirty="0">
                <a:cs typeface="Arial"/>
              </a:rPr>
              <a:t>leaf </a:t>
            </a:r>
            <a:r>
              <a:rPr lang="en-US" altLang="en-US" sz="2000" dirty="0" smtClean="0">
                <a:cs typeface="Arial"/>
              </a:rPr>
              <a:t>axils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altLang="en-US" sz="2000" dirty="0">
              <a:cs typeface="Aria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000" dirty="0" smtClean="0">
                <a:cs typeface="Arial"/>
              </a:rPr>
              <a:t>Colors include pale </a:t>
            </a:r>
            <a:r>
              <a:rPr lang="en-US" altLang="en-US" sz="2000" dirty="0">
                <a:cs typeface="Arial"/>
              </a:rPr>
              <a:t>pink, rose, hot pink, red, lilac, and white, often with contrasting darker </a:t>
            </a:r>
            <a:r>
              <a:rPr lang="en-US" altLang="en-US" sz="2000" dirty="0" smtClean="0">
                <a:cs typeface="Arial"/>
              </a:rPr>
              <a:t>throats/eyes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altLang="en-US" sz="2000" dirty="0">
              <a:cs typeface="Aria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000" dirty="0">
                <a:cs typeface="Arial"/>
              </a:rPr>
              <a:t>Oblong to ovate </a:t>
            </a:r>
            <a:r>
              <a:rPr lang="en-US" altLang="en-US" sz="2000" dirty="0" smtClean="0">
                <a:cs typeface="Arial"/>
              </a:rPr>
              <a:t>glossy, </a:t>
            </a:r>
            <a:r>
              <a:rPr lang="en-US" altLang="en-US" sz="2000" dirty="0">
                <a:cs typeface="Arial"/>
              </a:rPr>
              <a:t>green leaves </a:t>
            </a:r>
            <a:r>
              <a:rPr lang="en-US" altLang="en-US" sz="2000" dirty="0" smtClean="0">
                <a:cs typeface="Arial"/>
              </a:rPr>
              <a:t>(2</a:t>
            </a:r>
            <a:r>
              <a:rPr lang="en-US" altLang="en-US" sz="2000" dirty="0">
                <a:cs typeface="Arial"/>
              </a:rPr>
              <a:t>” </a:t>
            </a:r>
            <a:r>
              <a:rPr lang="en-US" altLang="en-US" sz="2000" dirty="0" smtClean="0">
                <a:cs typeface="Arial"/>
              </a:rPr>
              <a:t>long) with white midrib</a:t>
            </a:r>
            <a:endParaRPr lang="en-US" altLang="en-US" sz="2400" dirty="0">
              <a:cs typeface="Arial"/>
            </a:endParaRPr>
          </a:p>
        </p:txBody>
      </p:sp>
      <p:pic>
        <p:nvPicPr>
          <p:cNvPr id="5" name="Picture 6" descr="http://artfulplanters.com/wp-content/uploads/2012/06/Vinc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 bwMode="auto">
          <a:xfrm>
            <a:off x="276225" y="3433729"/>
            <a:ext cx="4364421" cy="318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1028700"/>
            <a:ext cx="3039089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/>
              <a:t>Celosia </a:t>
            </a:r>
            <a:r>
              <a:rPr lang="en-US" i="1" dirty="0" err="1"/>
              <a:t>argentea</a:t>
            </a:r>
            <a:r>
              <a:rPr lang="en-US" i="1" dirty="0"/>
              <a:t> </a:t>
            </a:r>
            <a:r>
              <a:rPr lang="en-US" dirty="0"/>
              <a:t>cv./ Cockscomb</a:t>
            </a:r>
          </a:p>
        </p:txBody>
      </p:sp>
      <p:pic>
        <p:nvPicPr>
          <p:cNvPr id="5" name="Picture 5" descr="celos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317435"/>
            <a:ext cx="4825227" cy="441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5551" y="1466850"/>
            <a:ext cx="3501249" cy="46166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Midrib </a:t>
            </a:r>
            <a:r>
              <a:rPr lang="en-US" altLang="en-US" dirty="0" smtClean="0"/>
              <a:t>gets progressively </a:t>
            </a:r>
            <a:r>
              <a:rPr lang="en-US" altLang="en-US" dirty="0"/>
              <a:t>lighter in </a:t>
            </a:r>
            <a:r>
              <a:rPr lang="en-US" altLang="en-US" dirty="0" smtClean="0"/>
              <a:t>color towards end </a:t>
            </a:r>
            <a:r>
              <a:rPr lang="en-US" altLang="en-US" dirty="0"/>
              <a:t>of </a:t>
            </a:r>
            <a:r>
              <a:rPr lang="en-US" altLang="en-US" dirty="0" smtClean="0"/>
              <a:t>leaf</a:t>
            </a:r>
            <a:endParaRPr lang="en-US" alt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cs typeface="Arial"/>
              </a:rPr>
              <a:t>Fasciated</a:t>
            </a:r>
            <a:r>
              <a:rPr lang="en-US" altLang="en-US" dirty="0">
                <a:cs typeface="Arial"/>
              </a:rPr>
              <a:t>, large crested flower heads (3-12” across), with each flower head somewhat resembling the comb of a rooster.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cs typeface="Arial"/>
              </a:rPr>
              <a:t>Flower colors include bright shades of orange, red, purple, yellow and pink. 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altLang="en-US" dirty="0" smtClean="0">
                <a:cs typeface="Arial"/>
              </a:rPr>
              <a:t>Flowers </a:t>
            </a:r>
            <a:r>
              <a:rPr lang="en-US" altLang="en-US" dirty="0">
                <a:cs typeface="Arial"/>
              </a:rPr>
              <a:t>bloom throughout </a:t>
            </a:r>
            <a:r>
              <a:rPr lang="en-US" altLang="en-US" dirty="0" smtClean="0">
                <a:cs typeface="Arial"/>
              </a:rPr>
              <a:t>                           summer </a:t>
            </a:r>
            <a:r>
              <a:rPr lang="en-US" altLang="en-US" dirty="0">
                <a:cs typeface="Arial"/>
              </a:rPr>
              <a:t>into fall (sometimes </a:t>
            </a:r>
            <a:r>
              <a:rPr lang="en-US" altLang="en-US" dirty="0" smtClean="0">
                <a:cs typeface="Arial"/>
              </a:rPr>
              <a:t> to </a:t>
            </a:r>
            <a:r>
              <a:rPr lang="en-US" altLang="en-US" dirty="0">
                <a:cs typeface="Arial"/>
              </a:rPr>
              <a:t>frost) on stems clad with spear-shaped green to </a:t>
            </a:r>
            <a:r>
              <a:rPr lang="en-US" altLang="en-US" dirty="0" smtClean="0">
                <a:cs typeface="Arial"/>
              </a:rPr>
              <a:t>red purple </a:t>
            </a:r>
            <a:r>
              <a:rPr lang="en-US" altLang="en-US" dirty="0">
                <a:cs typeface="Arial"/>
              </a:rPr>
              <a:t>leaves. </a:t>
            </a:r>
            <a:endParaRPr lang="en-US" altLang="en-US" sz="24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2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Chamaedorea</a:t>
            </a:r>
            <a:r>
              <a:rPr lang="en-US" i="1" dirty="0"/>
              <a:t> </a:t>
            </a:r>
            <a:r>
              <a:rPr lang="en-US" i="1" dirty="0" err="1"/>
              <a:t>elegans</a:t>
            </a:r>
            <a:r>
              <a:rPr lang="en-US" dirty="0"/>
              <a:t>/ Parlor Palm</a:t>
            </a:r>
          </a:p>
        </p:txBody>
      </p:sp>
      <p:pic>
        <p:nvPicPr>
          <p:cNvPr id="5" name="Picture 9" descr="http://www.houseplant411.com/wp-content/uploads/oldimages/Plant_113/634643895909351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43" y="1758461"/>
            <a:ext cx="5096441" cy="400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0175" y="1228725"/>
            <a:ext cx="3793934" cy="55399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Small, compact, usually single-trunked palm 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Usually grows to 4' tall 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Dense, attractive foliage, compact shape and easy maintenance. 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Handsome, arching, green pinnate leaves, with 12 or more pairs of narrow leaflets per leaf, lend a tropical flair to indoor locations.</a:t>
            </a:r>
          </a:p>
          <a:p>
            <a:pPr>
              <a:defRPr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/>
              <a:t>Chamelaucium uncinatum</a:t>
            </a:r>
            <a:r>
              <a:rPr lang="en-US" dirty="0"/>
              <a:t>/ </a:t>
            </a:r>
            <a:r>
              <a:rPr lang="en-US" dirty="0" err="1"/>
              <a:t>Waxflower</a:t>
            </a:r>
            <a:endParaRPr lang="en-US" dirty="0"/>
          </a:p>
        </p:txBody>
      </p:sp>
      <p:pic>
        <p:nvPicPr>
          <p:cNvPr id="34818" name="Picture 2" descr="Image result for Chamelaucium uncinat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182"/>
            <a:ext cx="3944423" cy="39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age result for Chamelaucium uncinat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82" y="4321699"/>
            <a:ext cx="2624192" cy="19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0175" y="1228725"/>
            <a:ext cx="3793934" cy="590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Small, </a:t>
            </a:r>
            <a:r>
              <a:rPr lang="en-US" sz="2400" dirty="0" smtClean="0">
                <a:cs typeface="Arial"/>
              </a:rPr>
              <a:t>woody shrub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cs typeface="Arial"/>
              </a:rPr>
              <a:t>Usually </a:t>
            </a:r>
            <a:r>
              <a:rPr lang="en-US" sz="2400" dirty="0">
                <a:cs typeface="Arial"/>
              </a:rPr>
              <a:t>grows to </a:t>
            </a:r>
            <a:r>
              <a:rPr lang="en-US" sz="2400" dirty="0" smtClean="0">
                <a:cs typeface="Arial"/>
              </a:rPr>
              <a:t>1.5 – 3’ tall</a:t>
            </a:r>
            <a:r>
              <a:rPr lang="en-US" sz="2400" dirty="0">
                <a:cs typeface="Arial"/>
              </a:rPr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cs typeface="Arial"/>
              </a:rPr>
              <a:t>Erect growing habit</a:t>
            </a:r>
            <a:endParaRPr lang="en-US" sz="24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cs typeface="Arial"/>
              </a:rPr>
              <a:t>Pink, purple or white flowers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Flowers ½’ </a:t>
            </a:r>
            <a:r>
              <a:rPr lang="en-US" sz="2400" dirty="0"/>
              <a:t>across, occur along stems with needle-like leaves</a:t>
            </a:r>
            <a:r>
              <a:rPr lang="en-US" sz="24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“Uncinatum</a:t>
            </a:r>
            <a:r>
              <a:rPr lang="en-US" sz="2400" dirty="0"/>
              <a:t>” means hooked at the </a:t>
            </a:r>
            <a:r>
              <a:rPr lang="en-US" sz="2400" dirty="0" smtClean="0"/>
              <a:t>point referring to the ends of the leaves.</a:t>
            </a:r>
            <a:endParaRPr lang="en-US" sz="2400" dirty="0"/>
          </a:p>
          <a:p>
            <a:r>
              <a:rPr lang="en-US" sz="2400" dirty="0"/>
              <a:t/>
            </a:r>
            <a:br>
              <a:rPr lang="en-US" sz="2400" dirty="0"/>
            </a:br>
            <a:endParaRPr lang="en-US" sz="2400" dirty="0">
              <a:cs typeface="Arial"/>
            </a:endParaRPr>
          </a:p>
          <a:p>
            <a:pPr>
              <a:defRPr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65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Cholorophytum</a:t>
            </a:r>
            <a:r>
              <a:rPr lang="en-US" i="1" dirty="0"/>
              <a:t> </a:t>
            </a:r>
            <a:r>
              <a:rPr lang="en-US" i="1" dirty="0" err="1"/>
              <a:t>comosum</a:t>
            </a:r>
            <a:r>
              <a:rPr lang="en-US" i="1" dirty="0"/>
              <a:t> </a:t>
            </a:r>
            <a:r>
              <a:rPr lang="en-US" dirty="0"/>
              <a:t>cv./ Spider Plant</a:t>
            </a:r>
          </a:p>
        </p:txBody>
      </p:sp>
      <p:pic>
        <p:nvPicPr>
          <p:cNvPr id="5" name="Picture 5" descr="http://myindoorhouseplants.com/wp-content/uploads/2010/10/spider-pl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724025"/>
            <a:ext cx="4934882" cy="370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76341" y="1647825"/>
            <a:ext cx="363587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cs typeface="Arial"/>
              </a:rPr>
              <a:t>It has linear leaves that are green or striped white.</a:t>
            </a:r>
            <a:endParaRPr lang="en-US" alt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cs typeface="Arial"/>
              </a:rPr>
              <a:t>Flowering stems bear loose panicles of small, white, starry flowers.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cs typeface="Arial"/>
              </a:rPr>
              <a:t>Plantlets are formed at the flowering nodes.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cs typeface="Arial"/>
              </a:rPr>
              <a:t>When plants are full, they have an interesting, graceful, cascading habit</a:t>
            </a:r>
            <a:r>
              <a:rPr lang="en-US" altLang="en-US" sz="2800" dirty="0">
                <a:cs typeface="Arial"/>
              </a:rPr>
              <a:t>.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02" y="96725"/>
            <a:ext cx="8601370" cy="981633"/>
          </a:xfrm>
        </p:spPr>
        <p:txBody>
          <a:bodyPr vert="horz" anchor="t"/>
          <a:lstStyle/>
          <a:p>
            <a:r>
              <a:rPr lang="en-US" i="1" dirty="0"/>
              <a:t>Chrysanthemum</a:t>
            </a:r>
            <a:r>
              <a:rPr lang="en-US" dirty="0"/>
              <a:t> x </a:t>
            </a:r>
            <a:r>
              <a:rPr lang="en-US" i="1" dirty="0" err="1" smtClean="0"/>
              <a:t>morifolium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Florist’s Chrysanthemum</a:t>
            </a:r>
          </a:p>
        </p:txBody>
      </p:sp>
      <p:pic>
        <p:nvPicPr>
          <p:cNvPr id="5" name="Picture 3" descr="MVC-001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2" y="1579685"/>
            <a:ext cx="4934828" cy="419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63662" y="1428750"/>
            <a:ext cx="3526010" cy="51090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Flower comes in many different styles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/>
              </a:rPr>
              <a:t>Lobed, medium green leaves (to 2” long).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Leaves have 5 main lobes </a:t>
            </a:r>
          </a:p>
          <a:p>
            <a:pPr algn="ctr"/>
            <a:endParaRPr lang="en-US" altLang="en-US" sz="2800" dirty="0"/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Aechmea </a:t>
            </a:r>
            <a:r>
              <a:rPr lang="en-US" i="1" dirty="0" err="1"/>
              <a:t>fasciata</a:t>
            </a:r>
            <a:r>
              <a:rPr lang="en-US" i="1" dirty="0"/>
              <a:t> </a:t>
            </a:r>
            <a:r>
              <a:rPr lang="en-US" dirty="0"/>
              <a:t>cv./ Silver Vase Bromeliad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Image result for Aechmea fasciata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8" y="1173892"/>
            <a:ext cx="5570174" cy="474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45820" y="1123950"/>
            <a:ext cx="2998180" cy="52629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Stemless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plant</a:t>
            </a:r>
            <a:b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Stiff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, arching, broad, strap-shaped, silvery-green leaves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Plant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1-2’ tall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Leaf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margins have black spines 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White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scales on leaves can be rubbed off</a:t>
            </a:r>
          </a:p>
        </p:txBody>
      </p:sp>
    </p:spTree>
    <p:extLst>
      <p:ext uri="{BB962C8B-B14F-4D97-AF65-F5344CB8AC3E}">
        <p14:creationId xmlns:p14="http://schemas.microsoft.com/office/powerpoint/2010/main" val="27123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Clematis</a:t>
            </a:r>
            <a:r>
              <a:rPr lang="en-US" dirty="0"/>
              <a:t> hybrid cv./ Clematis</a:t>
            </a:r>
          </a:p>
        </p:txBody>
      </p:sp>
      <p:pic>
        <p:nvPicPr>
          <p:cNvPr id="5" name="Picture 5" descr="Clematis_Jackmani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013690"/>
            <a:ext cx="4553005" cy="545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4152" y="1663262"/>
            <a:ext cx="35708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Leaves are compound, leaves attach to trellis to help hold the plant upright – veins palmate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When petals fall off, usually leave pistil behind 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Grows as a vine so usually on a trellis or stake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Very </a:t>
            </a:r>
            <a:r>
              <a:rPr lang="en-US" altLang="en-US" sz="2000" dirty="0" smtClean="0"/>
              <a:t>thin stem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704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Codiaeum</a:t>
            </a:r>
            <a:r>
              <a:rPr lang="en-US" i="1" dirty="0"/>
              <a:t> </a:t>
            </a:r>
            <a:r>
              <a:rPr lang="en-US" i="1" dirty="0" err="1"/>
              <a:t>varigatum</a:t>
            </a:r>
            <a:r>
              <a:rPr lang="en-US" i="1" dirty="0"/>
              <a:t> </a:t>
            </a:r>
            <a:r>
              <a:rPr lang="en-US" i="1" dirty="0" err="1"/>
              <a:t>pictum</a:t>
            </a:r>
            <a:r>
              <a:rPr lang="en-US" dirty="0"/>
              <a:t>/ Croton</a:t>
            </a:r>
          </a:p>
        </p:txBody>
      </p:sp>
      <p:pic>
        <p:nvPicPr>
          <p:cNvPr id="5" name="Picture 5" descr="http://www.yeehua.net/pic/2008/2008_1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7" y="1173892"/>
            <a:ext cx="3857371" cy="51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32131" y="1631731"/>
            <a:ext cx="37242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Foliage is almost always </a:t>
            </a:r>
            <a:r>
              <a:rPr lang="en-US" altLang="en-US" sz="2800" dirty="0" smtClean="0"/>
              <a:t>multi-colored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Woody </a:t>
            </a:r>
            <a:r>
              <a:rPr lang="en-US" altLang="en-US" sz="2800" dirty="0"/>
              <a:t>plant that is grown for its foliage </a:t>
            </a:r>
            <a:endParaRPr lang="en-US" alt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Can </a:t>
            </a:r>
            <a:r>
              <a:rPr lang="en-US" altLang="en-US" sz="2800" dirty="0"/>
              <a:t>be cork screw or slender leaf, grown as a potted plant</a:t>
            </a:r>
          </a:p>
        </p:txBody>
      </p:sp>
    </p:spTree>
    <p:extLst>
      <p:ext uri="{BB962C8B-B14F-4D97-AF65-F5344CB8AC3E}">
        <p14:creationId xmlns:p14="http://schemas.microsoft.com/office/powerpoint/2010/main" val="24058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Crassula</a:t>
            </a:r>
            <a:r>
              <a:rPr lang="en-US" i="1" dirty="0"/>
              <a:t> </a:t>
            </a:r>
            <a:r>
              <a:rPr lang="en-US" i="1" dirty="0" err="1" smtClean="0"/>
              <a:t>argentea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Jade Plant</a:t>
            </a:r>
          </a:p>
        </p:txBody>
      </p:sp>
      <p:pic>
        <p:nvPicPr>
          <p:cNvPr id="5" name="Picture 3" descr="MVC-008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814124"/>
            <a:ext cx="5130091" cy="402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96304" y="1814124"/>
            <a:ext cx="3283573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/>
              </a:rPr>
              <a:t>Oblong, fleshy, shiny, evergreen leaves (to 2” long).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/>
              </a:rPr>
              <a:t>Leaves may acquire red tints when grown in direct sun.</a:t>
            </a:r>
          </a:p>
        </p:txBody>
      </p:sp>
    </p:spTree>
    <p:extLst>
      <p:ext uri="{BB962C8B-B14F-4D97-AF65-F5344CB8AC3E}">
        <p14:creationId xmlns:p14="http://schemas.microsoft.com/office/powerpoint/2010/main" val="175403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Cycas </a:t>
            </a:r>
            <a:r>
              <a:rPr lang="en-US" i="1" dirty="0" err="1"/>
              <a:t>revoluta</a:t>
            </a:r>
            <a:r>
              <a:rPr lang="en-US" i="1" dirty="0"/>
              <a:t> </a:t>
            </a:r>
            <a:r>
              <a:rPr lang="en-US" dirty="0"/>
              <a:t>cv./ Sago Palm</a:t>
            </a:r>
          </a:p>
        </p:txBody>
      </p:sp>
      <p:pic>
        <p:nvPicPr>
          <p:cNvPr id="35842" name="Picture 2" descr="Image result for Cycas revoluta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785"/>
            <a:ext cx="5035636" cy="502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3154" y="1471910"/>
            <a:ext cx="42987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Symmetrical plant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Trunk is thick and </a:t>
            </a:r>
            <a:r>
              <a:rPr lang="en-US" dirty="0" smtClean="0"/>
              <a:t>shaggy, typically </a:t>
            </a:r>
            <a:r>
              <a:rPr lang="en-US" dirty="0"/>
              <a:t>about 7.9” in </a:t>
            </a:r>
            <a:r>
              <a:rPr lang="en-US" dirty="0" smtClean="0"/>
              <a:t>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Trunk </a:t>
            </a:r>
            <a:r>
              <a:rPr lang="en-US" dirty="0"/>
              <a:t>is very low to </a:t>
            </a:r>
            <a:r>
              <a:rPr lang="en-US" dirty="0" smtClean="0"/>
              <a:t>ground in </a:t>
            </a:r>
            <a:r>
              <a:rPr lang="en-US" dirty="0"/>
              <a:t>young plants, but lengthens above ground with </a:t>
            </a:r>
            <a:r>
              <a:rPr lang="en-US" dirty="0" smtClean="0"/>
              <a:t>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Can </a:t>
            </a:r>
            <a:r>
              <a:rPr lang="en-US" dirty="0"/>
              <a:t>grow </a:t>
            </a:r>
            <a:r>
              <a:rPr lang="en-US" dirty="0" smtClean="0"/>
              <a:t>over </a:t>
            </a:r>
            <a:r>
              <a:rPr lang="en-US" dirty="0"/>
              <a:t>20 feet of </a:t>
            </a:r>
            <a:r>
              <a:rPr lang="en-US" dirty="0" smtClean="0"/>
              <a:t>trunk in very old specimens.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Trunk </a:t>
            </a:r>
            <a:r>
              <a:rPr lang="en-US" dirty="0"/>
              <a:t>can branch several times, </a:t>
            </a:r>
            <a:r>
              <a:rPr lang="en-US" dirty="0" smtClean="0"/>
              <a:t>producing </a:t>
            </a:r>
            <a:r>
              <a:rPr lang="en-US" dirty="0"/>
              <a:t>multiple heads of leaves</a:t>
            </a:r>
            <a:r>
              <a:rPr lang="en-US" dirty="0" smtClean="0"/>
              <a:t>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Leaves </a:t>
            </a:r>
            <a:r>
              <a:rPr lang="en-US" dirty="0" smtClean="0"/>
              <a:t>are shiny and dark green, and grow </a:t>
            </a:r>
            <a:r>
              <a:rPr lang="en-US" dirty="0"/>
              <a:t>out into a feather-like rosette to 3.3 </a:t>
            </a:r>
            <a:r>
              <a:rPr lang="en-US" dirty="0" err="1"/>
              <a:t>ft</a:t>
            </a:r>
            <a:r>
              <a:rPr lang="en-US" dirty="0"/>
              <a:t> in diameter.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686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Cyclamen</a:t>
            </a:r>
            <a:r>
              <a:rPr lang="en-US" dirty="0"/>
              <a:t> x </a:t>
            </a:r>
            <a:r>
              <a:rPr lang="en-US" i="1" dirty="0" err="1"/>
              <a:t>persicum</a:t>
            </a:r>
            <a:r>
              <a:rPr lang="en-US" dirty="0"/>
              <a:t> cv./ </a:t>
            </a:r>
            <a:r>
              <a:rPr lang="en-US" dirty="0" smtClean="0"/>
              <a:t>Florists’ </a:t>
            </a:r>
            <a:r>
              <a:rPr lang="en-US" dirty="0"/>
              <a:t>Cyclamen</a:t>
            </a:r>
          </a:p>
        </p:txBody>
      </p:sp>
      <p:pic>
        <p:nvPicPr>
          <p:cNvPr id="5" name="Picture 5" descr="cyclamenstcsc-edu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020" y="1094973"/>
            <a:ext cx="4612737" cy="51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90009" y="1695724"/>
            <a:ext cx="38653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Margin has very fine teeth and a halo of light color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Flowers can be a variety of colors, flowers fold up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Very coarse leaf</a:t>
            </a:r>
          </a:p>
        </p:txBody>
      </p:sp>
    </p:spTree>
    <p:extLst>
      <p:ext uri="{BB962C8B-B14F-4D97-AF65-F5344CB8AC3E}">
        <p14:creationId xmlns:p14="http://schemas.microsoft.com/office/powerpoint/2010/main" val="286121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Cymbidium</a:t>
            </a:r>
            <a:r>
              <a:rPr lang="en-US" dirty="0"/>
              <a:t> cv./ Cymbidium Orchid </a:t>
            </a:r>
          </a:p>
        </p:txBody>
      </p:sp>
      <p:pic>
        <p:nvPicPr>
          <p:cNvPr id="5" name="Picture 5" descr="yellow-cymbidium-orchid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484" y="2231814"/>
            <a:ext cx="3415205" cy="45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 descr="Green_Orchid_Cymbidium_Flower_50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7922" y="906517"/>
            <a:ext cx="2650594" cy="26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98832" y="1618389"/>
            <a:ext cx="38451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Leaves are long and skinny compared to other orchids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5 petals to the </a:t>
            </a:r>
            <a:r>
              <a:rPr lang="en-US" altLang="en-US" sz="2000" dirty="0" smtClean="0"/>
              <a:t>flower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In </a:t>
            </a:r>
            <a:r>
              <a:rPr lang="en-US" altLang="en-US" sz="2000" dirty="0"/>
              <a:t>the throat has a rolled up “tongue” inside of </a:t>
            </a:r>
            <a:r>
              <a:rPr lang="en-US" altLang="en-US" sz="2000" dirty="0" smtClean="0"/>
              <a:t>throat</a:t>
            </a: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No </a:t>
            </a:r>
            <a:r>
              <a:rPr lang="en-US" altLang="en-US" sz="2000" dirty="0"/>
              <a:t>stem except for flower </a:t>
            </a:r>
            <a:r>
              <a:rPr lang="en-US" altLang="en-US" sz="2000" dirty="0" smtClean="0"/>
              <a:t>spike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Backside </a:t>
            </a:r>
            <a:r>
              <a:rPr lang="en-US" altLang="en-US" sz="2000" dirty="0"/>
              <a:t>has a sharp </a:t>
            </a:r>
            <a:r>
              <a:rPr lang="en-US" altLang="en-US" sz="2000" dirty="0" smtClean="0"/>
              <a:t>midrib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Has </a:t>
            </a:r>
            <a:r>
              <a:rPr lang="en-US" altLang="en-US" sz="2000" dirty="0"/>
              <a:t>“bulbs” just above the ground </a:t>
            </a:r>
          </a:p>
        </p:txBody>
      </p:sp>
    </p:spTree>
    <p:extLst>
      <p:ext uri="{BB962C8B-B14F-4D97-AF65-F5344CB8AC3E}">
        <p14:creationId xmlns:p14="http://schemas.microsoft.com/office/powerpoint/2010/main" val="5344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Cymbopogon</a:t>
            </a:r>
            <a:r>
              <a:rPr lang="en-US" dirty="0"/>
              <a:t> cv./ Lemongrass (herb)</a:t>
            </a:r>
          </a:p>
        </p:txBody>
      </p:sp>
      <p:pic>
        <p:nvPicPr>
          <p:cNvPr id="36866" name="Picture 2" descr="Image result for Cymbopogon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3" y="1618388"/>
            <a:ext cx="5035340" cy="390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62955" y="1987050"/>
            <a:ext cx="36810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Tropical plant</a:t>
            </a:r>
          </a:p>
          <a:p>
            <a:endParaRPr lang="en-US" alt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Ornamental grass</a:t>
            </a:r>
            <a:endParaRPr lang="en-US" altLang="en-US" sz="2000" dirty="0"/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Grows 2-4’ high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Leaves have lemon scent</a:t>
            </a:r>
          </a:p>
          <a:p>
            <a:endParaRPr lang="en-US" alt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Used for culinary and medicinal purposes</a:t>
            </a:r>
          </a:p>
        </p:txBody>
      </p:sp>
    </p:spTree>
    <p:extLst>
      <p:ext uri="{BB962C8B-B14F-4D97-AF65-F5344CB8AC3E}">
        <p14:creationId xmlns:p14="http://schemas.microsoft.com/office/powerpoint/2010/main" val="1833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Dahlia</a:t>
            </a:r>
            <a:r>
              <a:rPr lang="en-US" dirty="0"/>
              <a:t> hybrid cv./ Dahlia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" y="1173892"/>
            <a:ext cx="4980120" cy="4980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93323" y="1173892"/>
            <a:ext cx="39506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Grows 1-6’ Tall</a:t>
            </a:r>
          </a:p>
          <a:p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Bushy habit</a:t>
            </a:r>
            <a:endParaRPr lang="en-US" altLang="en-US" dirty="0"/>
          </a:p>
          <a:p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In </a:t>
            </a:r>
            <a:r>
              <a:rPr lang="en-US" altLang="en-US" dirty="0" err="1" smtClean="0"/>
              <a:t>Asteraceae</a:t>
            </a:r>
            <a:r>
              <a:rPr lang="en-US" altLang="en-US" dirty="0" smtClean="0"/>
              <a:t> family (with daisies, sunflowers, chrysanthemums and </a:t>
            </a:r>
            <a:r>
              <a:rPr lang="en-US" altLang="en-US" dirty="0" err="1" smtClean="0"/>
              <a:t>zinnas</a:t>
            </a:r>
            <a:r>
              <a:rPr lang="en-US" altLang="en-US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Tuberous perennial</a:t>
            </a:r>
          </a:p>
          <a:p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Leafy stems with one flower head per 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Multi-layered flowers are unscented, bright and widely varied in color</a:t>
            </a:r>
          </a:p>
          <a:p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Popular garden plant and cut flower</a:t>
            </a:r>
          </a:p>
        </p:txBody>
      </p:sp>
    </p:spTree>
    <p:extLst>
      <p:ext uri="{BB962C8B-B14F-4D97-AF65-F5344CB8AC3E}">
        <p14:creationId xmlns:p14="http://schemas.microsoft.com/office/powerpoint/2010/main" val="9640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Delphinium </a:t>
            </a:r>
            <a:r>
              <a:rPr lang="en-US" i="1" dirty="0" err="1"/>
              <a:t>consolida</a:t>
            </a:r>
            <a:r>
              <a:rPr lang="en-US" i="1" dirty="0"/>
              <a:t> </a:t>
            </a:r>
            <a:r>
              <a:rPr lang="en-US" dirty="0"/>
              <a:t>cv./ Larkspur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1173891"/>
            <a:ext cx="4162173" cy="4844771"/>
          </a:xfrm>
        </p:spPr>
      </p:pic>
      <p:sp>
        <p:nvSpPr>
          <p:cNvPr id="5" name="TextBox 4"/>
          <p:cNvSpPr txBox="1"/>
          <p:nvPr/>
        </p:nvSpPr>
        <p:spPr>
          <a:xfrm>
            <a:off x="4771293" y="1238995"/>
            <a:ext cx="40561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Perennial that grows 3-4’ Tall</a:t>
            </a:r>
          </a:p>
          <a:p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Upright growth habit</a:t>
            </a:r>
          </a:p>
          <a:p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Multiple flowers combine to create long, spear-like flower heads</a:t>
            </a:r>
          </a:p>
          <a:p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Typically white, pink, lavender, blue or dark-blue flower color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eeply</a:t>
            </a:r>
            <a:r>
              <a:rPr lang="en-US" dirty="0"/>
              <a:t> </a:t>
            </a:r>
            <a:r>
              <a:rPr lang="en-US" dirty="0" smtClean="0"/>
              <a:t>lobed leaves</a:t>
            </a:r>
            <a:r>
              <a:rPr lang="en-US" dirty="0"/>
              <a:t> with three to seven toothed, pointed lobes in a </a:t>
            </a:r>
            <a:r>
              <a:rPr lang="en-US" dirty="0" smtClean="0"/>
              <a:t>palmate (hand)</a:t>
            </a:r>
            <a:r>
              <a:rPr lang="en-US" dirty="0"/>
              <a:t> shape</a:t>
            </a:r>
            <a:r>
              <a:rPr lang="en-US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Leaves can be very fine in texture, as shown in photo on left.</a:t>
            </a:r>
            <a:r>
              <a:rPr lang="en-US" dirty="0"/>
              <a:t/>
            </a:r>
            <a:br>
              <a:rPr lang="en-US" dirty="0"/>
            </a:br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52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Dendrobium</a:t>
            </a:r>
            <a:r>
              <a:rPr lang="en-US" dirty="0"/>
              <a:t> cv./ Dendrobium Orchid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" y="968991"/>
            <a:ext cx="3090433" cy="5261805"/>
          </a:xfrm>
        </p:spPr>
      </p:pic>
      <p:sp>
        <p:nvSpPr>
          <p:cNvPr id="3" name="TextBox 2"/>
          <p:cNvSpPr txBox="1"/>
          <p:nvPr/>
        </p:nvSpPr>
        <p:spPr>
          <a:xfrm>
            <a:off x="4441568" y="1671145"/>
            <a:ext cx="3389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Thick, very apparent 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Smallest flower of all the orchids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Leaf is rubbery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Aerial </a:t>
            </a:r>
            <a:r>
              <a:rPr lang="en-US" altLang="en-US" sz="2800" dirty="0" smtClean="0"/>
              <a:t>roots (Above soil-line) 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999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Ageratium </a:t>
            </a:r>
            <a:r>
              <a:rPr lang="en-US" i="1" dirty="0" err="1"/>
              <a:t>houstonianum</a:t>
            </a:r>
            <a:r>
              <a:rPr lang="en-US" dirty="0"/>
              <a:t>/Ageratum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3088" y="1212850"/>
            <a:ext cx="3344862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dirty="0" smtClean="0"/>
              <a:t> Bedding </a:t>
            </a:r>
            <a:r>
              <a:rPr lang="en-US" altLang="en-US" sz="2400" dirty="0"/>
              <a:t>p</a:t>
            </a:r>
            <a:r>
              <a:rPr lang="en-US" altLang="en-US" sz="2400" dirty="0" smtClean="0"/>
              <a:t>lant</a:t>
            </a: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636B4F"/>
                </a:solidFill>
                <a:latin typeface="Arial"/>
                <a:cs typeface="Arial"/>
              </a:rPr>
              <a:t> </a:t>
            </a: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Fluffy 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flowers in flattened to slightly rounded clusters atop compact, mounded </a:t>
            </a: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plants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4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” to 18” </a:t>
            </a: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tall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Leaves 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typically rounded, cordate-at-the-base, hairy, slightly </a:t>
            </a: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quilted, 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soft </a:t>
            </a: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green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en-US" altLang="en-US" sz="2400" dirty="0">
              <a:latin typeface="Arial"/>
              <a:cs typeface="Arial"/>
            </a:endParaRPr>
          </a:p>
        </p:txBody>
      </p:sp>
      <p:pic>
        <p:nvPicPr>
          <p:cNvPr id="41986" name="Picture 2" descr="Image result for Ageratum houstonianum/Agerat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809750"/>
            <a:ext cx="5317094" cy="314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Dianthus </a:t>
            </a:r>
            <a:r>
              <a:rPr lang="en-US" i="1" dirty="0" err="1"/>
              <a:t>caryophyllus</a:t>
            </a:r>
            <a:r>
              <a:rPr lang="en-US" i="1" dirty="0"/>
              <a:t> </a:t>
            </a:r>
            <a:r>
              <a:rPr lang="en-US" dirty="0"/>
              <a:t>cv./ Carnation</a:t>
            </a:r>
          </a:p>
        </p:txBody>
      </p:sp>
      <p:pic>
        <p:nvPicPr>
          <p:cNvPr id="5" name="Picture 3" descr="CARN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33" y="969578"/>
            <a:ext cx="3688633" cy="522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" y="2342235"/>
            <a:ext cx="2400666" cy="1922338"/>
          </a:xfrm>
        </p:spPr>
      </p:pic>
      <p:sp>
        <p:nvSpPr>
          <p:cNvPr id="3" name="TextBox 2"/>
          <p:cNvSpPr txBox="1"/>
          <p:nvPr/>
        </p:nvSpPr>
        <p:spPr>
          <a:xfrm>
            <a:off x="5257800" y="1371601"/>
            <a:ext cx="351571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1 flower head per stem, ruffled edges of </a:t>
            </a:r>
            <a:r>
              <a:rPr lang="en-US" altLang="en-US" sz="2400" dirty="0" smtClean="0"/>
              <a:t>flower</a:t>
            </a:r>
            <a:endParaRPr lang="en-US" altLang="en-US" sz="24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Grayish appearance to leaves &amp; </a:t>
            </a:r>
            <a:r>
              <a:rPr lang="en-US" altLang="en-US" sz="2400" dirty="0" smtClean="0"/>
              <a:t>stem</a:t>
            </a:r>
            <a:endParaRPr lang="en-US" altLang="en-US" sz="24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Very pronounced nodes and long internodes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Leaves opposite in twos </a:t>
            </a:r>
          </a:p>
        </p:txBody>
      </p:sp>
    </p:spTree>
    <p:extLst>
      <p:ext uri="{BB962C8B-B14F-4D97-AF65-F5344CB8AC3E}">
        <p14:creationId xmlns:p14="http://schemas.microsoft.com/office/powerpoint/2010/main" val="178111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Dracaena </a:t>
            </a:r>
            <a:r>
              <a:rPr lang="en-US" i="1" dirty="0" err="1" smtClean="0"/>
              <a:t>cincta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Red Edge Dracaena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2" descr="MVC-002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1450428"/>
            <a:ext cx="5770179" cy="432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29553" y="1450428"/>
            <a:ext cx="267447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G</a:t>
            </a:r>
            <a:r>
              <a:rPr lang="en-US" altLang="en-US" sz="2000" dirty="0" smtClean="0"/>
              <a:t>rows </a:t>
            </a:r>
            <a:r>
              <a:rPr lang="en-US" altLang="en-US" sz="2000" dirty="0"/>
              <a:t>on a stalk </a:t>
            </a:r>
            <a:endParaRPr lang="en-US" alt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B</a:t>
            </a:r>
            <a:r>
              <a:rPr lang="en-US" altLang="en-US" sz="2000" dirty="0" smtClean="0"/>
              <a:t>ottom </a:t>
            </a:r>
            <a:r>
              <a:rPr lang="en-US" altLang="en-US" sz="2000" dirty="0"/>
              <a:t>of the stalk sometimes drops its lower leaves – leaving a bare cane appearance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Is a large upright 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Edges of the plant are indeed red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29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Echinocactus</a:t>
            </a:r>
            <a:r>
              <a:rPr lang="en-US" dirty="0"/>
              <a:t> cv./ Barrel Cactus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8" y="1711570"/>
            <a:ext cx="5857115" cy="3880338"/>
          </a:xfrm>
        </p:spPr>
      </p:pic>
      <p:sp>
        <p:nvSpPr>
          <p:cNvPr id="5" name="TextBox 4"/>
          <p:cNvSpPr txBox="1"/>
          <p:nvPr/>
        </p:nvSpPr>
        <p:spPr>
          <a:xfrm>
            <a:off x="6129553" y="1614551"/>
            <a:ext cx="267447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A cactus that can grow up to 2’ tall.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Almost </a:t>
            </a:r>
            <a:r>
              <a:rPr lang="en-US" sz="2000" dirty="0"/>
              <a:t>perfectly round when </a:t>
            </a:r>
            <a:r>
              <a:rPr lang="en-US" sz="2000" dirty="0" smtClean="0"/>
              <a:t>young, but will sometimes stretch into an oval as it grows.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Has evenly </a:t>
            </a:r>
            <a:r>
              <a:rPr lang="en-US" sz="2000" dirty="0"/>
              <a:t>spaced </a:t>
            </a:r>
            <a:r>
              <a:rPr lang="en-US" sz="2000" dirty="0" smtClean="0"/>
              <a:t>spines and deeply </a:t>
            </a:r>
            <a:r>
              <a:rPr lang="en-US" sz="2000" dirty="0"/>
              <a:t>ribbed lobes.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05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Epipremnum</a:t>
            </a:r>
            <a:r>
              <a:rPr lang="en-US" i="1" dirty="0"/>
              <a:t> </a:t>
            </a:r>
            <a:r>
              <a:rPr lang="en-US" i="1" dirty="0" err="1"/>
              <a:t>aureum</a:t>
            </a:r>
            <a:r>
              <a:rPr lang="en-US" i="1" dirty="0"/>
              <a:t> </a:t>
            </a:r>
            <a:r>
              <a:rPr lang="en-US" dirty="0"/>
              <a:t>cv./ Golden </a:t>
            </a:r>
            <a:r>
              <a:rPr lang="en-US" dirty="0" err="1"/>
              <a:t>Pothos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1068647"/>
            <a:ext cx="3699322" cy="5067565"/>
          </a:xfrm>
        </p:spPr>
      </p:pic>
      <p:sp>
        <p:nvSpPr>
          <p:cNvPr id="3" name="TextBox 2"/>
          <p:cNvSpPr txBox="1"/>
          <p:nvPr/>
        </p:nvSpPr>
        <p:spPr>
          <a:xfrm>
            <a:off x="4441568" y="1577560"/>
            <a:ext cx="41728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Leaves are always marbled either green &amp; white or green &amp; yellow</a:t>
            </a:r>
          </a:p>
          <a:p>
            <a:pPr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Trailing growth pattern</a:t>
            </a:r>
          </a:p>
          <a:p>
            <a:pPr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Stipule is a small piece of tissue that is fused to the stem, unlike philodendron, creates the appearance of a ribbed node</a:t>
            </a:r>
          </a:p>
        </p:txBody>
      </p:sp>
    </p:spTree>
    <p:extLst>
      <p:ext uri="{BB962C8B-B14F-4D97-AF65-F5344CB8AC3E}">
        <p14:creationId xmlns:p14="http://schemas.microsoft.com/office/powerpoint/2010/main" val="27331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Erica </a:t>
            </a:r>
            <a:r>
              <a:rPr lang="en-US" i="1" dirty="0" err="1"/>
              <a:t>carnea</a:t>
            </a:r>
            <a:r>
              <a:rPr lang="en-US" i="1" dirty="0"/>
              <a:t> </a:t>
            </a:r>
            <a:r>
              <a:rPr lang="en-US" dirty="0"/>
              <a:t>cv./ Spring Heather</a:t>
            </a:r>
          </a:p>
        </p:txBody>
      </p:sp>
      <p:pic>
        <p:nvPicPr>
          <p:cNvPr id="37890" name="Picture 2" descr="Image result for Erica carnea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9" y="1187788"/>
            <a:ext cx="387667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37494" y="1408353"/>
            <a:ext cx="317204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Grows 6” to 12” tall.</a:t>
            </a:r>
            <a:endParaRPr lang="en-US" sz="2200" dirty="0"/>
          </a:p>
          <a:p>
            <a:pPr>
              <a:defRPr/>
            </a:pPr>
            <a:endParaRPr lang="en-US" alt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/>
              <a:t>Broadleaf evergreen with a mounding growth habit</a:t>
            </a:r>
          </a:p>
          <a:p>
            <a:pPr>
              <a:defRPr/>
            </a:pPr>
            <a:endParaRPr lang="en-US" alt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/>
              <a:t>Light to dark pink, narrow, bell shaped flowers, 0.16-0.24” long</a:t>
            </a:r>
          </a:p>
          <a:p>
            <a:pPr>
              <a:defRPr/>
            </a:pPr>
            <a:endParaRPr lang="en-US" alt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/>
              <a:t>0.16-0.31” needle-like leaves</a:t>
            </a:r>
            <a:endParaRPr lang="en-US" alt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</p:txBody>
      </p:sp>
      <p:pic>
        <p:nvPicPr>
          <p:cNvPr id="37892" name="Picture 4" descr="Image result for Erica carnea c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10" y="3274424"/>
            <a:ext cx="3525235" cy="299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5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2260"/>
            <a:ext cx="8556368" cy="926714"/>
          </a:xfrm>
        </p:spPr>
        <p:txBody>
          <a:bodyPr/>
          <a:lstStyle/>
          <a:p>
            <a:r>
              <a:rPr lang="en-US" i="1" dirty="0"/>
              <a:t>Eucalyptus </a:t>
            </a:r>
            <a:r>
              <a:rPr lang="en-US" i="1" dirty="0" err="1" smtClean="0"/>
              <a:t>polyanthemos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Silver Dollar Eucalyptus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9" y="1238819"/>
            <a:ext cx="4762500" cy="476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490" y="1238819"/>
            <a:ext cx="36342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Large evergreen tree with upright growth habit.</a:t>
            </a:r>
            <a:endParaRPr lang="en-US" sz="2200" dirty="0"/>
          </a:p>
          <a:p>
            <a:pPr>
              <a:defRPr/>
            </a:pPr>
            <a:endParaRPr lang="en-US" alt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/>
              <a:t>Matures to 30-75’.</a:t>
            </a:r>
          </a:p>
          <a:p>
            <a:pPr>
              <a:defRPr/>
            </a:pPr>
            <a:endParaRPr lang="en-US" alt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/>
              <a:t>Foliage is aromatic, silver/green and about the size of a one dollar coin.</a:t>
            </a:r>
          </a:p>
          <a:p>
            <a:pPr>
              <a:defRPr/>
            </a:pPr>
            <a:endParaRPr lang="en-US" alt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/>
              <a:t>Often used in floral arrangements for unique foliage.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05013" y="3635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1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Euphorbia </a:t>
            </a:r>
            <a:r>
              <a:rPr lang="en-US" i="1" dirty="0" err="1"/>
              <a:t>pulcherrima</a:t>
            </a:r>
            <a:r>
              <a:rPr lang="en-US" i="1" dirty="0"/>
              <a:t> </a:t>
            </a:r>
            <a:r>
              <a:rPr lang="en-US" dirty="0"/>
              <a:t>cv./ Poinsettia</a:t>
            </a:r>
          </a:p>
        </p:txBody>
      </p:sp>
      <p:pic>
        <p:nvPicPr>
          <p:cNvPr id="4" name="Picture 5" descr="http://www.egofelix.com/wp-content/uploads/2012/03/Poinsettia-fl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8" y="1653676"/>
            <a:ext cx="6210684" cy="41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9415" y="1653676"/>
            <a:ext cx="253218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Flowers are actually modified leaves known as bracts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Midrib on the leaves is usually white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They come in many colors but red is most common </a:t>
            </a:r>
          </a:p>
          <a:p>
            <a:pPr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Eustoma</a:t>
            </a:r>
            <a:r>
              <a:rPr lang="en-US" i="1" dirty="0"/>
              <a:t> grandiflorum</a:t>
            </a:r>
            <a:r>
              <a:rPr lang="en-US" dirty="0"/>
              <a:t>/ </a:t>
            </a:r>
            <a:r>
              <a:rPr lang="en-US" dirty="0" err="1"/>
              <a:t>Lisianthus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46" y="1758461"/>
            <a:ext cx="5607741" cy="3739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8770" y="1430937"/>
            <a:ext cx="30362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biennial or </a:t>
            </a:r>
            <a:r>
              <a:rPr lang="en-US" dirty="0" smtClean="0"/>
              <a:t>annual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</a:t>
            </a:r>
            <a:r>
              <a:rPr lang="en-US" dirty="0" smtClean="0"/>
              <a:t>rows </a:t>
            </a:r>
            <a:r>
              <a:rPr lang="en-US" dirty="0"/>
              <a:t>on erect single to sometimes branching stems </a:t>
            </a:r>
            <a:r>
              <a:rPr lang="en-US" dirty="0" smtClean="0"/>
              <a:t>to </a:t>
            </a:r>
            <a:r>
              <a:rPr lang="en-US" dirty="0"/>
              <a:t>3’ </a:t>
            </a:r>
            <a:r>
              <a:rPr lang="en-US" dirty="0" smtClean="0"/>
              <a:t>tall.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Large bell-shaped </a:t>
            </a:r>
            <a:r>
              <a:rPr lang="en-US" dirty="0"/>
              <a:t>flowers (to 2” </a:t>
            </a:r>
            <a:r>
              <a:rPr lang="en-US" dirty="0" smtClean="0"/>
              <a:t>across)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laring </a:t>
            </a:r>
            <a:r>
              <a:rPr lang="en-US" dirty="0"/>
              <a:t>pale purple petal-like lobes bloom </a:t>
            </a:r>
            <a:r>
              <a:rPr lang="en-US" dirty="0" smtClean="0"/>
              <a:t>from </a:t>
            </a:r>
            <a:r>
              <a:rPr lang="en-US" dirty="0"/>
              <a:t>the upper leaf </a:t>
            </a:r>
            <a:r>
              <a:rPr lang="en-US" dirty="0" smtClean="0"/>
              <a:t>axils.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Flower </a:t>
            </a:r>
            <a:r>
              <a:rPr lang="en-US" dirty="0"/>
              <a:t>colors including various shades of pink, blue-violet and white.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Ovate </a:t>
            </a:r>
            <a:r>
              <a:rPr lang="en-US" dirty="0"/>
              <a:t>to oblong, 3-5 veined, stem-clasping, gray-green leaves (to 3” long</a:t>
            </a:r>
            <a:r>
              <a:rPr lang="en-US" dirty="0" smtClean="0"/>
              <a:t>).</a:t>
            </a: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Exacum</a:t>
            </a:r>
            <a:r>
              <a:rPr lang="en-US" i="1" dirty="0"/>
              <a:t> </a:t>
            </a:r>
            <a:r>
              <a:rPr lang="en-US" i="1" dirty="0" smtClean="0"/>
              <a:t>affine </a:t>
            </a:r>
            <a:r>
              <a:rPr lang="en-US" dirty="0" smtClean="0"/>
              <a:t>/ </a:t>
            </a:r>
            <a:r>
              <a:rPr lang="en-US" dirty="0"/>
              <a:t>Persian Violet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6" y="1765362"/>
            <a:ext cx="5596255" cy="37308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2768" y="1473659"/>
            <a:ext cx="2931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6-12” tall annual with shiny </a:t>
            </a:r>
            <a:r>
              <a:rPr lang="en-US" dirty="0"/>
              <a:t>green foliage.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Tiny </a:t>
            </a:r>
            <a:r>
              <a:rPr lang="en-US" dirty="0"/>
              <a:t>leaves of this rounded plant are </a:t>
            </a:r>
            <a:r>
              <a:rPr lang="en-US" dirty="0" smtClean="0"/>
              <a:t>oval </a:t>
            </a:r>
            <a:r>
              <a:rPr lang="en-US" dirty="0"/>
              <a:t>in shape and densely cover the stems.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Flowers are blue with </a:t>
            </a:r>
            <a:r>
              <a:rPr lang="en-US" dirty="0"/>
              <a:t>bright yellow pollen masses in their centers appear in the spring and summer.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flowers are fragrant and will </a:t>
            </a:r>
            <a:r>
              <a:rPr lang="en-US" dirty="0"/>
              <a:t>densely </a:t>
            </a:r>
            <a:r>
              <a:rPr lang="en-US" dirty="0" smtClean="0"/>
              <a:t>cover this </a:t>
            </a:r>
            <a:r>
              <a:rPr lang="en-US" dirty="0"/>
              <a:t>plant if </a:t>
            </a:r>
            <a:r>
              <a:rPr lang="en-US" dirty="0" smtClean="0"/>
              <a:t>grown </a:t>
            </a:r>
            <a:r>
              <a:rPr lang="en-US" dirty="0"/>
              <a:t>under the proper cultural conditions</a:t>
            </a:r>
          </a:p>
        </p:txBody>
      </p:sp>
    </p:spTree>
    <p:extLst>
      <p:ext uri="{BB962C8B-B14F-4D97-AF65-F5344CB8AC3E}">
        <p14:creationId xmlns:p14="http://schemas.microsoft.com/office/powerpoint/2010/main" val="26111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Ficus</a:t>
            </a:r>
            <a:r>
              <a:rPr lang="en-US" i="1" dirty="0"/>
              <a:t> </a:t>
            </a:r>
            <a:r>
              <a:rPr lang="en-US" i="1" dirty="0" err="1"/>
              <a:t>benjamina</a:t>
            </a:r>
            <a:r>
              <a:rPr lang="en-US" i="1" dirty="0"/>
              <a:t> </a:t>
            </a:r>
            <a:r>
              <a:rPr lang="en-US" dirty="0"/>
              <a:t>cv/ Benjamin Fig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4" y="914402"/>
            <a:ext cx="4064964" cy="5431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6007" y="1679028"/>
            <a:ext cx="4168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can be solid green or variegated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This is a tree – can be 1 foot to 20 feet tall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have a “tail” on the 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Produces white milky sap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Woody Stem</a:t>
            </a:r>
          </a:p>
        </p:txBody>
      </p:sp>
      <p:pic>
        <p:nvPicPr>
          <p:cNvPr id="5" name="Picture 9" descr="https://upload.wikimedia.org/wikipedia/commons/9/9d/Ficus_benjamin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5" y="3830742"/>
            <a:ext cx="1869035" cy="251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63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Alstroemeria</a:t>
            </a:r>
            <a:r>
              <a:rPr lang="en-US" dirty="0"/>
              <a:t> hybrid cv./ Peruvian Lily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07417" y="1172323"/>
            <a:ext cx="3389586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Top 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slender, upright stems </a:t>
            </a: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bushy clumps </a:t>
            </a: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2-3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' </a:t>
            </a: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tall</a:t>
            </a:r>
          </a:p>
          <a:p>
            <a:pPr>
              <a:buFont typeface="Arial" pitchFamily="34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Flowers yellow or orange often with spotting and streaking in terminal clusters of small, lily-like flowers </a:t>
            </a: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altLang="en-US" sz="2400" dirty="0"/>
          </a:p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Narrow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, twisted, lance-shaped </a:t>
            </a: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leaves ~4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" </a:t>
            </a:r>
            <a:r>
              <a:rPr lang="en-US" altLang="en-US" sz="2400" dirty="0" smtClean="0">
                <a:solidFill>
                  <a:srgbClr val="000000"/>
                </a:solidFill>
                <a:latin typeface="Arial"/>
                <a:cs typeface="Arial"/>
              </a:rPr>
              <a:t>long,</a:t>
            </a:r>
            <a:r>
              <a:rPr lang="en-US" altLang="en-US" sz="2400" dirty="0" smtClean="0">
                <a:latin typeface="Arial"/>
                <a:cs typeface="Arial"/>
              </a:rPr>
              <a:t> veins run </a:t>
            </a:r>
            <a:r>
              <a:rPr lang="en-US" altLang="en-US" sz="2400" dirty="0">
                <a:latin typeface="Arial"/>
                <a:cs typeface="Arial"/>
              </a:rPr>
              <a:t>parallel </a:t>
            </a:r>
            <a:r>
              <a:rPr lang="en-US" altLang="en-US" sz="2400" dirty="0" smtClean="0">
                <a:latin typeface="Arial"/>
                <a:cs typeface="Arial"/>
              </a:rPr>
              <a:t>to </a:t>
            </a:r>
            <a:r>
              <a:rPr lang="en-US" altLang="en-US" sz="2400" dirty="0">
                <a:latin typeface="Arial"/>
                <a:cs typeface="Arial"/>
              </a:rPr>
              <a:t>margins </a:t>
            </a:r>
            <a:endParaRPr lang="en-US" altLang="en-US" sz="2400" dirty="0">
              <a:solidFill>
                <a:srgbClr val="636B4F"/>
              </a:solidFill>
              <a:latin typeface="Georgia"/>
              <a:cs typeface="Arial"/>
            </a:endParaRPr>
          </a:p>
        </p:txBody>
      </p:sp>
      <p:pic>
        <p:nvPicPr>
          <p:cNvPr id="6" name="Content Placeholder 5" descr="7079263999_4761a888f6_z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" y="1817182"/>
            <a:ext cx="5222632" cy="3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8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Ficus</a:t>
            </a:r>
            <a:r>
              <a:rPr lang="en-US" i="1" dirty="0"/>
              <a:t> </a:t>
            </a:r>
            <a:r>
              <a:rPr lang="en-US" i="1" dirty="0" err="1"/>
              <a:t>elastica</a:t>
            </a:r>
            <a:r>
              <a:rPr lang="en-US" i="1" dirty="0"/>
              <a:t> </a:t>
            </a:r>
            <a:r>
              <a:rPr lang="en-US" dirty="0"/>
              <a:t>cv/ Rubber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999634"/>
            <a:ext cx="4536894" cy="5283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7910" y="1563905"/>
            <a:ext cx="36323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New growth has reddish color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M</a:t>
            </a:r>
            <a:r>
              <a:rPr lang="en-US" altLang="en-US" sz="2400" dirty="0" smtClean="0"/>
              <a:t>idrib </a:t>
            </a:r>
            <a:r>
              <a:rPr lang="en-US" altLang="en-US" sz="2400" dirty="0"/>
              <a:t>has reddish color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</a:t>
            </a:r>
            <a:r>
              <a:rPr lang="en-US" altLang="en-US" sz="2400" dirty="0" smtClean="0"/>
              <a:t>eaf </a:t>
            </a:r>
            <a:r>
              <a:rPr lang="en-US" altLang="en-US" sz="2400" dirty="0"/>
              <a:t>bud is very distinct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The bud also has a sheath that will fall off </a:t>
            </a:r>
          </a:p>
        </p:txBody>
      </p:sp>
    </p:spTree>
    <p:extLst>
      <p:ext uri="{BB962C8B-B14F-4D97-AF65-F5344CB8AC3E}">
        <p14:creationId xmlns:p14="http://schemas.microsoft.com/office/powerpoint/2010/main" val="265411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Fragaria</a:t>
            </a:r>
            <a:r>
              <a:rPr lang="en-US" dirty="0"/>
              <a:t> x </a:t>
            </a:r>
            <a:r>
              <a:rPr lang="en-US" i="1" dirty="0" err="1"/>
              <a:t>ananassa</a:t>
            </a:r>
            <a:r>
              <a:rPr lang="en-US" dirty="0"/>
              <a:t> cv./ Strawberry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3" y="910361"/>
            <a:ext cx="4402967" cy="3309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" y="4220356"/>
            <a:ext cx="3005136" cy="2222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5187" y="1594338"/>
            <a:ext cx="30795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Five-</a:t>
            </a:r>
            <a:r>
              <a:rPr lang="en-US" sz="2000" dirty="0" err="1"/>
              <a:t>petaled</a:t>
            </a:r>
            <a:r>
              <a:rPr lang="en-US" sz="2000" dirty="0"/>
              <a:t> white flowers with yellow centers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Flowers appear </a:t>
            </a:r>
            <a:r>
              <a:rPr lang="en-US" sz="2000" dirty="0"/>
              <a:t>on the plants in early spring and give way to large red berries which mature in late spring to early summer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Leaves are compound with three leaflets and have serrated edges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969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Freesia</a:t>
            </a:r>
            <a:r>
              <a:rPr lang="en-US" dirty="0"/>
              <a:t> x </a:t>
            </a:r>
            <a:r>
              <a:rPr lang="en-US" i="1" dirty="0" err="1" smtClean="0"/>
              <a:t>hybrida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Freesia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5" y="1751900"/>
            <a:ext cx="48768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3523" y="1430767"/>
            <a:ext cx="3699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Noted </a:t>
            </a:r>
            <a:r>
              <a:rPr lang="en-US" dirty="0"/>
              <a:t>for </a:t>
            </a:r>
            <a:r>
              <a:rPr lang="en-US" dirty="0" smtClean="0"/>
              <a:t>fragrance </a:t>
            </a:r>
            <a:r>
              <a:rPr lang="en-US" dirty="0"/>
              <a:t>and bright flower </a:t>
            </a:r>
            <a:r>
              <a:rPr lang="en-US" dirty="0" smtClean="0"/>
              <a:t>colors.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Frost </a:t>
            </a:r>
            <a:r>
              <a:rPr lang="en-US" dirty="0"/>
              <a:t>tender </a:t>
            </a:r>
            <a:r>
              <a:rPr lang="en-US" dirty="0" smtClean="0"/>
              <a:t>perennial </a:t>
            </a:r>
            <a:r>
              <a:rPr lang="en-US" dirty="0"/>
              <a:t>that grow from </a:t>
            </a:r>
            <a:r>
              <a:rPr lang="en-US" dirty="0" smtClean="0"/>
              <a:t>corms.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large-flowered hybrids sold by florists feature sweetly fragrant, funnel-shaped flowers (5-10 per stem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Flowers bloom </a:t>
            </a:r>
            <a:r>
              <a:rPr lang="en-US" dirty="0"/>
              <a:t>in one-sided racemes atop leafless, arching, wiry stems to 18" tall.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Narrow</a:t>
            </a:r>
            <a:r>
              <a:rPr lang="en-US" dirty="0"/>
              <a:t>, sword-shaped leaves appear in an iris-like fan.</a:t>
            </a:r>
          </a:p>
        </p:txBody>
      </p:sp>
    </p:spTree>
    <p:extLst>
      <p:ext uri="{BB962C8B-B14F-4D97-AF65-F5344CB8AC3E}">
        <p14:creationId xmlns:p14="http://schemas.microsoft.com/office/powerpoint/2010/main" val="11873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Gardenia </a:t>
            </a:r>
            <a:r>
              <a:rPr lang="en-US" i="1" dirty="0" err="1" smtClean="0"/>
              <a:t>jasminoides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Gardenia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1118974"/>
            <a:ext cx="5020906" cy="5020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1221" y="1246233"/>
            <a:ext cx="36024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Veins sit down/ indented into the leaf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</a:t>
            </a:r>
            <a:r>
              <a:rPr lang="en-US" altLang="en-US" sz="2400" dirty="0" smtClean="0"/>
              <a:t>eaves </a:t>
            </a:r>
            <a:r>
              <a:rPr lang="en-US" altLang="en-US" sz="2400" dirty="0"/>
              <a:t>turn bright yellow before they fall off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</a:t>
            </a:r>
            <a:r>
              <a:rPr lang="en-US" altLang="en-US" sz="2400" dirty="0" smtClean="0"/>
              <a:t>lower </a:t>
            </a:r>
            <a:r>
              <a:rPr lang="en-US" altLang="en-US" sz="2400" dirty="0"/>
              <a:t>buds have sepals that stick up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W</a:t>
            </a:r>
            <a:r>
              <a:rPr lang="en-US" altLang="en-US" sz="2400" dirty="0" smtClean="0"/>
              <a:t>axy </a:t>
            </a:r>
            <a:r>
              <a:rPr lang="en-US" altLang="en-US" sz="2400" dirty="0"/>
              <a:t>leaves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</a:t>
            </a:r>
            <a:r>
              <a:rPr lang="en-US" altLang="en-US" sz="2400" dirty="0" smtClean="0"/>
              <a:t>ery </a:t>
            </a:r>
            <a:r>
              <a:rPr lang="en-US" altLang="en-US" sz="2400" dirty="0"/>
              <a:t>fragrant</a:t>
            </a:r>
          </a:p>
        </p:txBody>
      </p:sp>
    </p:spTree>
    <p:extLst>
      <p:ext uri="{BB962C8B-B14F-4D97-AF65-F5344CB8AC3E}">
        <p14:creationId xmlns:p14="http://schemas.microsoft.com/office/powerpoint/2010/main" val="15209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Gerbera </a:t>
            </a:r>
            <a:r>
              <a:rPr lang="en-US" i="1" dirty="0" err="1" smtClean="0"/>
              <a:t>jamesonii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Gerbera Daisy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" y="1303519"/>
            <a:ext cx="603242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93675" y="1784165"/>
            <a:ext cx="27330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Flowers come in a variety of colors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Stays low to the ground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No visible stem except flower “stem”</a:t>
            </a:r>
          </a:p>
        </p:txBody>
      </p:sp>
    </p:spTree>
    <p:extLst>
      <p:ext uri="{BB962C8B-B14F-4D97-AF65-F5344CB8AC3E}">
        <p14:creationId xmlns:p14="http://schemas.microsoft.com/office/powerpoint/2010/main" val="9511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Gladiolus</a:t>
            </a:r>
            <a:r>
              <a:rPr lang="en-US" dirty="0"/>
              <a:t> x </a:t>
            </a:r>
            <a:r>
              <a:rPr lang="en-US" i="1" dirty="0" err="1"/>
              <a:t>hortulanus</a:t>
            </a:r>
            <a:r>
              <a:rPr lang="en-US" dirty="0"/>
              <a:t> cv./ Garden Gladiolus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7" y="1118974"/>
            <a:ext cx="3898391" cy="5195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2130" y="1481912"/>
            <a:ext cx="34999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Flowers bloom stacked on top of each other, variety of colors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Flowers come out alternate on the 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Midrib is raised on the leaf</a:t>
            </a:r>
          </a:p>
        </p:txBody>
      </p:sp>
    </p:spTree>
    <p:extLst>
      <p:ext uri="{BB962C8B-B14F-4D97-AF65-F5344CB8AC3E}">
        <p14:creationId xmlns:p14="http://schemas.microsoft.com/office/powerpoint/2010/main" val="40755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Gomphrena</a:t>
            </a:r>
            <a:r>
              <a:rPr lang="en-US" dirty="0"/>
              <a:t> hybrid cv./ Globe Amaranths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1009792"/>
            <a:ext cx="4698776" cy="5219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5347" y="1151392"/>
            <a:ext cx="38410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12-24” tall </a:t>
            </a:r>
            <a:r>
              <a:rPr lang="en-US" dirty="0" smtClean="0"/>
              <a:t>with an upright </a:t>
            </a:r>
            <a:r>
              <a:rPr lang="en-US" dirty="0"/>
              <a:t>branching </a:t>
            </a:r>
            <a:r>
              <a:rPr lang="en-US" dirty="0" smtClean="0"/>
              <a:t>habit.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true flowers are insignificant, tiny, white to yellow trumpets that are only visible close up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bright magenta bracts arranged in </a:t>
            </a:r>
            <a:r>
              <a:rPr lang="en-US" dirty="0" smtClean="0"/>
              <a:t>a globe shape have a papery-texture and </a:t>
            </a:r>
            <a:r>
              <a:rPr lang="en-US" dirty="0"/>
              <a:t>clover-like </a:t>
            </a:r>
            <a:r>
              <a:rPr lang="en-US" dirty="0" err="1" smtClean="0"/>
              <a:t>flowerheads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Flowerhead</a:t>
            </a:r>
            <a:r>
              <a:rPr lang="en-US" dirty="0" smtClean="0"/>
              <a:t> </a:t>
            </a:r>
            <a:r>
              <a:rPr lang="en-US" dirty="0"/>
              <a:t>colors </a:t>
            </a:r>
            <a:r>
              <a:rPr lang="en-US" dirty="0" smtClean="0"/>
              <a:t>include </a:t>
            </a:r>
            <a:r>
              <a:rPr lang="en-US" dirty="0"/>
              <a:t>red, pink, purple, lilac, violet and </a:t>
            </a:r>
            <a:r>
              <a:rPr lang="en-US" dirty="0" smtClean="0"/>
              <a:t>white.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Narrow </a:t>
            </a:r>
            <a:r>
              <a:rPr lang="en-US" dirty="0"/>
              <a:t>oblong to elliptic green leaves (to 4” long).</a:t>
            </a:r>
          </a:p>
        </p:txBody>
      </p:sp>
    </p:spTree>
    <p:extLst>
      <p:ext uri="{BB962C8B-B14F-4D97-AF65-F5344CB8AC3E}">
        <p14:creationId xmlns:p14="http://schemas.microsoft.com/office/powerpoint/2010/main" val="27292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Gypsophila </a:t>
            </a:r>
            <a:r>
              <a:rPr lang="en-US" i="1" dirty="0" err="1"/>
              <a:t>elegans</a:t>
            </a:r>
            <a:r>
              <a:rPr lang="en-US" i="1" dirty="0"/>
              <a:t> </a:t>
            </a:r>
            <a:r>
              <a:rPr lang="en-US" dirty="0"/>
              <a:t>cv./ Baby’s Breath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3" y="1116878"/>
            <a:ext cx="4897205" cy="4897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2752" y="1497724"/>
            <a:ext cx="3436882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Large clusters of white flowers, have a unpleasant </a:t>
            </a:r>
            <a:r>
              <a:rPr lang="en-US" altLang="en-US" sz="2800" dirty="0" smtClean="0"/>
              <a:t>odor</a:t>
            </a:r>
            <a:endParaRPr lang="en-US" altLang="en-US" sz="2800" dirty="0"/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Usually no </a:t>
            </a:r>
            <a:r>
              <a:rPr lang="en-US" altLang="en-US" sz="2800" dirty="0" smtClean="0"/>
              <a:t>foliage</a:t>
            </a:r>
            <a:endParaRPr lang="en-US" altLang="en-US" sz="2800" dirty="0"/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Stems come out at 45</a:t>
            </a:r>
            <a:r>
              <a:rPr lang="en-US" altLang="en-US" sz="2800" dirty="0">
                <a:cs typeface="Times New Roman" panose="02020603050405020304" pitchFamily="18" charset="0"/>
              </a:rPr>
              <a:t>° angle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5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Hedera</a:t>
            </a:r>
            <a:r>
              <a:rPr lang="en-US" i="1" dirty="0"/>
              <a:t> helix </a:t>
            </a:r>
            <a:r>
              <a:rPr lang="en-US" dirty="0"/>
              <a:t>cv./ English Ivy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9" y="1759209"/>
            <a:ext cx="6609946" cy="3713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1668" y="1630628"/>
            <a:ext cx="19864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Ground </a:t>
            </a:r>
            <a:r>
              <a:rPr lang="en-US" altLang="en-US" dirty="0" smtClean="0"/>
              <a:t>cover</a:t>
            </a:r>
            <a:endParaRPr lang="en-US" altLang="en-US" dirty="0"/>
          </a:p>
          <a:p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Vining, Trailing Growth Pattern</a:t>
            </a:r>
          </a:p>
          <a:p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Leaves have </a:t>
            </a:r>
            <a:r>
              <a:rPr lang="en-US" altLang="en-US" dirty="0"/>
              <a:t>3 main lobes </a:t>
            </a:r>
          </a:p>
          <a:p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Comes in solid green and different variegated patterns </a:t>
            </a:r>
          </a:p>
        </p:txBody>
      </p:sp>
    </p:spTree>
    <p:extLst>
      <p:ext uri="{BB962C8B-B14F-4D97-AF65-F5344CB8AC3E}">
        <p14:creationId xmlns:p14="http://schemas.microsoft.com/office/powerpoint/2010/main" val="39143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Helianthus </a:t>
            </a:r>
            <a:r>
              <a:rPr lang="en-US" i="1" dirty="0" err="1" smtClean="0"/>
              <a:t>annuus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Sunflower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0"/>
          <a:stretch/>
        </p:blipFill>
        <p:spPr>
          <a:xfrm>
            <a:off x="40950" y="4172056"/>
            <a:ext cx="4019288" cy="2540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0225" y="1318190"/>
            <a:ext cx="447614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Typically </a:t>
            </a:r>
            <a:r>
              <a:rPr lang="en-US" dirty="0"/>
              <a:t>grows 5-10’ tall on stiff upright stalks.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Coarse, hairy, leafy, fast-growing </a:t>
            </a:r>
            <a:r>
              <a:rPr lang="en-US" dirty="0" smtClean="0"/>
              <a:t>annual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Species </a:t>
            </a:r>
            <a:r>
              <a:rPr lang="en-US" dirty="0"/>
              <a:t>plants feature 3-6” wide sunflowers with orange-yellow rays and brown to purple center disks.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Flowers </a:t>
            </a:r>
            <a:r>
              <a:rPr lang="en-US" dirty="0"/>
              <a:t>in bright and pastel shades of yellow, red, mahogany, bronze, white and </a:t>
            </a:r>
            <a:r>
              <a:rPr lang="en-US" dirty="0" err="1" smtClean="0"/>
              <a:t>bicolors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lower </a:t>
            </a:r>
            <a:r>
              <a:rPr lang="en-US" dirty="0"/>
              <a:t>head shapes </a:t>
            </a:r>
            <a:r>
              <a:rPr lang="en-US" dirty="0" smtClean="0"/>
              <a:t>vary (short rays/petals, </a:t>
            </a:r>
            <a:r>
              <a:rPr lang="en-US" dirty="0"/>
              <a:t>long rays, some doubles).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Dwarf </a:t>
            </a:r>
            <a:r>
              <a:rPr lang="en-US" dirty="0"/>
              <a:t>varieties (1-3’ tall) and mammoth varieties (to 15’ tall) are also available.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 </a:t>
            </a:r>
            <a:r>
              <a:rPr lang="en-US" dirty="0"/>
              <a:t>heads on mammoth varieties can reach 12” in </a:t>
            </a:r>
            <a:r>
              <a:rPr lang="en-US" dirty="0" smtClean="0"/>
              <a:t>diameter.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</a:t>
            </a:r>
            <a:r>
              <a:rPr lang="en-US" dirty="0"/>
              <a:t>, ovate to triangular, sandpapery leaves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1"/>
          <a:stretch/>
        </p:blipFill>
        <p:spPr>
          <a:xfrm>
            <a:off x="326768" y="998375"/>
            <a:ext cx="2530878" cy="35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Anemone </a:t>
            </a:r>
            <a:r>
              <a:rPr lang="en-US" i="1" dirty="0" err="1" smtClean="0"/>
              <a:t>coronaria</a:t>
            </a:r>
            <a:r>
              <a:rPr lang="en-US" dirty="0" smtClean="0"/>
              <a:t>/ Anemone</a:t>
            </a:r>
            <a:endParaRPr lang="en-US" dirty="0"/>
          </a:p>
        </p:txBody>
      </p:sp>
      <p:pic>
        <p:nvPicPr>
          <p:cNvPr id="24578" name="Picture 2" descr="Image result for Anemone corona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1" y="1269124"/>
            <a:ext cx="3759970" cy="45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3113" y="1323659"/>
            <a:ext cx="3881437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Leaves medium green </a:t>
            </a:r>
            <a:r>
              <a:rPr lang="en-US" sz="2400" dirty="0">
                <a:solidFill>
                  <a:srgbClr val="000000"/>
                </a:solidFill>
              </a:rPr>
              <a:t>with basal </a:t>
            </a:r>
            <a:r>
              <a:rPr lang="en-US" sz="2400" dirty="0" smtClean="0">
                <a:solidFill>
                  <a:srgbClr val="000000"/>
                </a:solidFill>
              </a:rPr>
              <a:t>leaves </a:t>
            </a:r>
            <a:r>
              <a:rPr lang="en-US" sz="2400" dirty="0">
                <a:solidFill>
                  <a:srgbClr val="000000"/>
                </a:solidFill>
              </a:rPr>
              <a:t>biternate and </a:t>
            </a:r>
            <a:r>
              <a:rPr lang="en-US" sz="2400" dirty="0" err="1">
                <a:solidFill>
                  <a:srgbClr val="000000"/>
                </a:solidFill>
              </a:rPr>
              <a:t>involucral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leaves </a:t>
            </a:r>
            <a:r>
              <a:rPr lang="en-US" sz="2400" dirty="0">
                <a:solidFill>
                  <a:srgbClr val="000000"/>
                </a:solidFill>
              </a:rPr>
              <a:t>deeply divided. 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Solitary</a:t>
            </a:r>
            <a:r>
              <a:rPr lang="en-US" sz="2400" dirty="0">
                <a:solidFill>
                  <a:srgbClr val="000000"/>
                </a:solidFill>
              </a:rPr>
              <a:t>, showy, </a:t>
            </a:r>
            <a:r>
              <a:rPr lang="en-US" sz="2400" dirty="0" smtClean="0">
                <a:solidFill>
                  <a:srgbClr val="000000"/>
                </a:solidFill>
              </a:rPr>
              <a:t>poppy-like flowers (2.5</a:t>
            </a:r>
            <a:r>
              <a:rPr lang="en-US" sz="2400" dirty="0">
                <a:solidFill>
                  <a:srgbClr val="000000"/>
                </a:solidFill>
              </a:rPr>
              <a:t>” </a:t>
            </a:r>
            <a:r>
              <a:rPr lang="en-US" sz="2400" dirty="0" smtClean="0">
                <a:solidFill>
                  <a:srgbClr val="000000"/>
                </a:solidFill>
              </a:rPr>
              <a:t> in diameter) with </a:t>
            </a:r>
            <a:r>
              <a:rPr lang="en-US" sz="2400" dirty="0">
                <a:solidFill>
                  <a:srgbClr val="000000"/>
                </a:solidFill>
              </a:rPr>
              <a:t>6-8 </a:t>
            </a:r>
            <a:r>
              <a:rPr lang="en-US" sz="2400" dirty="0" smtClean="0">
                <a:solidFill>
                  <a:srgbClr val="000000"/>
                </a:solidFill>
              </a:rPr>
              <a:t>sepals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Bloom </a:t>
            </a:r>
            <a:r>
              <a:rPr lang="en-US" sz="2400" dirty="0">
                <a:solidFill>
                  <a:srgbClr val="000000"/>
                </a:solidFill>
              </a:rPr>
              <a:t>in spring on stems </a:t>
            </a:r>
            <a:r>
              <a:rPr lang="en-US" sz="2400" dirty="0" smtClean="0">
                <a:solidFill>
                  <a:srgbClr val="000000"/>
                </a:solidFill>
              </a:rPr>
              <a:t>10-12</a:t>
            </a:r>
            <a:r>
              <a:rPr lang="en-US" sz="2400" dirty="0">
                <a:solidFill>
                  <a:srgbClr val="000000"/>
                </a:solidFill>
              </a:rPr>
              <a:t>” </a:t>
            </a:r>
            <a:r>
              <a:rPr lang="en-US" sz="2400" dirty="0" smtClean="0">
                <a:solidFill>
                  <a:srgbClr val="000000"/>
                </a:solidFill>
              </a:rPr>
              <a:t>tall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Hemerocallis</a:t>
            </a:r>
            <a:r>
              <a:rPr lang="en-US" dirty="0"/>
              <a:t> cv./ Daylily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7" y="1259672"/>
            <a:ext cx="4320693" cy="2909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" y="3793080"/>
            <a:ext cx="2644118" cy="25161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6830" y="1159446"/>
            <a:ext cx="46071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Flowers </a:t>
            </a:r>
            <a:r>
              <a:rPr lang="en-US" dirty="0"/>
              <a:t>are typically funnel-shaped to </a:t>
            </a:r>
            <a:r>
              <a:rPr lang="en-US" dirty="0" smtClean="0"/>
              <a:t>bell-shaped.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</a:t>
            </a:r>
            <a:r>
              <a:rPr lang="en-US" dirty="0"/>
              <a:t>flower has six </a:t>
            </a:r>
            <a:r>
              <a:rPr lang="en-US" dirty="0" smtClean="0"/>
              <a:t>segments.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Flowers </a:t>
            </a:r>
            <a:r>
              <a:rPr lang="en-US" dirty="0"/>
              <a:t>range in size from 3-8” </a:t>
            </a:r>
            <a:r>
              <a:rPr lang="en-US" dirty="0" smtClean="0"/>
              <a:t>across and ruffled edges.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Flowers </a:t>
            </a:r>
            <a:r>
              <a:rPr lang="en-US" dirty="0"/>
              <a:t>bloom on naked </a:t>
            </a:r>
            <a:r>
              <a:rPr lang="en-US" dirty="0" smtClean="0"/>
              <a:t>modified stems from </a:t>
            </a:r>
            <a:r>
              <a:rPr lang="en-US" dirty="0"/>
              <a:t>spring to late summer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</a:t>
            </a:r>
            <a:r>
              <a:rPr lang="en-US" dirty="0"/>
              <a:t>plant features </a:t>
            </a:r>
            <a:r>
              <a:rPr lang="en-US" dirty="0" smtClean="0"/>
              <a:t>grass-like </a:t>
            </a:r>
            <a:r>
              <a:rPr lang="en-US" dirty="0"/>
              <a:t>to sword-shaped foliage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May </a:t>
            </a:r>
            <a:r>
              <a:rPr lang="en-US" dirty="0"/>
              <a:t>grow from 1-6’ tall, but most mature to about 3-4</a:t>
            </a:r>
            <a:r>
              <a:rPr lang="en-US" dirty="0" smtClean="0"/>
              <a:t>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Usually a perennial, but sometimes </a:t>
            </a:r>
            <a:r>
              <a:rPr lang="en-US" dirty="0"/>
              <a:t>semi-evergreen or evergreen.</a:t>
            </a:r>
          </a:p>
        </p:txBody>
      </p:sp>
    </p:spTree>
    <p:extLst>
      <p:ext uri="{BB962C8B-B14F-4D97-AF65-F5344CB8AC3E}">
        <p14:creationId xmlns:p14="http://schemas.microsoft.com/office/powerpoint/2010/main" val="12711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Hippeastrum</a:t>
            </a:r>
            <a:r>
              <a:rPr lang="en-US" dirty="0"/>
              <a:t> hybrid cv./ Amaryllis</a:t>
            </a:r>
          </a:p>
        </p:txBody>
      </p:sp>
      <p:pic>
        <p:nvPicPr>
          <p:cNvPr id="5" name="Picture 5" descr="MVC-020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75" y="2993657"/>
            <a:ext cx="4112033" cy="308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maryll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3" y="1016876"/>
            <a:ext cx="2746112" cy="392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9045" y="1276406"/>
            <a:ext cx="4122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Bulb, if planted correctly the bulb should show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Leaves opposite, USUALLY same # on each side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5452" y="2979683"/>
            <a:ext cx="2344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Does not have a pronounced mid-rib more of a swollen area on the back of the stem</a:t>
            </a:r>
          </a:p>
          <a:p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Large flowers, multiple flowers come out of same point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0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Hosta</a:t>
            </a:r>
            <a:r>
              <a:rPr lang="en-US" dirty="0"/>
              <a:t> cv./ </a:t>
            </a:r>
            <a:r>
              <a:rPr lang="en-US" dirty="0" err="1"/>
              <a:t>Hosta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7" y="4127886"/>
            <a:ext cx="4147725" cy="2212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7" y="961808"/>
            <a:ext cx="4125071" cy="3093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3808" y="1261693"/>
            <a:ext cx="48821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Herbaceous perennial that forms a clump.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Primarily </a:t>
            </a:r>
            <a:r>
              <a:rPr lang="en-US" dirty="0"/>
              <a:t>grown for their ornamental foliage. 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Variety </a:t>
            </a:r>
            <a:r>
              <a:rPr lang="en-US" dirty="0"/>
              <a:t>of </a:t>
            </a:r>
            <a:r>
              <a:rPr lang="en-US" dirty="0" smtClean="0"/>
              <a:t>leaf shapes</a:t>
            </a:r>
            <a:r>
              <a:rPr lang="en-US" dirty="0"/>
              <a:t>, sizes, colors and </a:t>
            </a:r>
            <a:r>
              <a:rPr lang="en-US" dirty="0" smtClean="0"/>
              <a:t>textures form </a:t>
            </a:r>
            <a:r>
              <a:rPr lang="en-US" dirty="0"/>
              <a:t>a rounded to spreading mound of foliage. 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Bell </a:t>
            </a:r>
            <a:r>
              <a:rPr lang="en-US" dirty="0"/>
              <a:t>or funnel-shaped </a:t>
            </a:r>
            <a:r>
              <a:rPr lang="en-US" dirty="0" smtClean="0"/>
              <a:t>flowers.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Blooms </a:t>
            </a:r>
            <a:r>
              <a:rPr lang="en-US" dirty="0"/>
              <a:t>in late spring or summer </a:t>
            </a:r>
            <a:r>
              <a:rPr lang="en-US" dirty="0" smtClean="0"/>
              <a:t>on vertical</a:t>
            </a:r>
            <a:r>
              <a:rPr lang="en-US" dirty="0"/>
              <a:t>, unbranched, usually leafless </a:t>
            </a:r>
            <a:r>
              <a:rPr lang="en-US" smtClean="0"/>
              <a:t>stems.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Stems with flowers rise </a:t>
            </a:r>
            <a:r>
              <a:rPr lang="en-US" dirty="0"/>
              <a:t>upward from the crown or rootstock </a:t>
            </a:r>
            <a:r>
              <a:rPr lang="en-US" dirty="0" smtClean="0"/>
              <a:t>often </a:t>
            </a:r>
            <a:r>
              <a:rPr lang="en-US" dirty="0"/>
              <a:t>well above the foliage mound.</a:t>
            </a:r>
          </a:p>
        </p:txBody>
      </p:sp>
    </p:spTree>
    <p:extLst>
      <p:ext uri="{BB962C8B-B14F-4D97-AF65-F5344CB8AC3E}">
        <p14:creationId xmlns:p14="http://schemas.microsoft.com/office/powerpoint/2010/main" val="104996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Hoya </a:t>
            </a:r>
            <a:r>
              <a:rPr lang="en-US" i="1" dirty="0" err="1" smtClean="0"/>
              <a:t>carnosa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Wax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6" y="1387737"/>
            <a:ext cx="4762500" cy="4505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7861" y="1415597"/>
            <a:ext cx="39140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limbing </a:t>
            </a:r>
            <a:r>
              <a:rPr lang="en-US" dirty="0"/>
              <a:t>or trailing perennial of the dogbane and milkweed </a:t>
            </a:r>
            <a:r>
              <a:rPr lang="en-US" dirty="0" smtClean="0"/>
              <a:t>family.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</a:t>
            </a:r>
            <a:r>
              <a:rPr lang="en-US" dirty="0" smtClean="0"/>
              <a:t>rows </a:t>
            </a:r>
            <a:r>
              <a:rPr lang="en-US" dirty="0"/>
              <a:t>2-4’ indoors.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Trailing </a:t>
            </a:r>
            <a:r>
              <a:rPr lang="en-US" dirty="0"/>
              <a:t>stems will climb counterclockwise around wire or other thin trellis-like </a:t>
            </a:r>
            <a:r>
              <a:rPr lang="en-US" dirty="0" smtClean="0"/>
              <a:t>structures.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Plants </a:t>
            </a:r>
            <a:r>
              <a:rPr lang="en-US" dirty="0"/>
              <a:t>feature glossy, elliptic, fleshy, dark green leaves (to 4” </a:t>
            </a:r>
            <a:r>
              <a:rPr lang="en-US" dirty="0" smtClean="0"/>
              <a:t>long)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Tight </a:t>
            </a:r>
            <a:r>
              <a:rPr lang="en-US" dirty="0"/>
              <a:t>rounded clusters (umbels) of fragrant white summer </a:t>
            </a:r>
            <a:r>
              <a:rPr lang="en-US" dirty="0" smtClean="0"/>
              <a:t>flowers.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</a:t>
            </a:r>
            <a:r>
              <a:rPr lang="en-US" dirty="0"/>
              <a:t>tiny flower (to 1/2” diameter) sports a distinctive, star-shaped, red-centered corona.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</a:t>
            </a:r>
            <a:r>
              <a:rPr lang="en-US" dirty="0"/>
              <a:t>cluster may include from 10-30 flowers. </a:t>
            </a:r>
          </a:p>
        </p:txBody>
      </p:sp>
    </p:spTree>
    <p:extLst>
      <p:ext uri="{BB962C8B-B14F-4D97-AF65-F5344CB8AC3E}">
        <p14:creationId xmlns:p14="http://schemas.microsoft.com/office/powerpoint/2010/main" val="315865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Hyacinthus </a:t>
            </a:r>
            <a:r>
              <a:rPr lang="en-US" i="1" dirty="0" err="1"/>
              <a:t>orientalis</a:t>
            </a:r>
            <a:r>
              <a:rPr lang="en-US" i="1" dirty="0"/>
              <a:t> </a:t>
            </a:r>
            <a:r>
              <a:rPr lang="en-US" dirty="0"/>
              <a:t>cv./ Hyacinth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6" y="961318"/>
            <a:ext cx="3985857" cy="3985857"/>
          </a:xfrm>
          <a:prstGeom prst="rect">
            <a:avLst/>
          </a:prstGeom>
        </p:spPr>
      </p:pic>
      <p:pic>
        <p:nvPicPr>
          <p:cNvPr id="4" name="Picture 5" descr="http://chicagotonight.wttw.com/sites/default/files/styles/gallery_large/public/hyacinth%20bulbs.jpg?itok=epdBTuw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18" y="4769289"/>
            <a:ext cx="3290888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5910" y="1403131"/>
            <a:ext cx="35078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Flowers come in a variety of colors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Leaf folds up into a boat shape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Bloom very early in the spring,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fragrant flowers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Bulb has purplish tint with very flat bottom </a:t>
            </a:r>
          </a:p>
        </p:txBody>
      </p:sp>
    </p:spTree>
    <p:extLst>
      <p:ext uri="{BB962C8B-B14F-4D97-AF65-F5344CB8AC3E}">
        <p14:creationId xmlns:p14="http://schemas.microsoft.com/office/powerpoint/2010/main" val="39826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Hydrangea </a:t>
            </a:r>
            <a:r>
              <a:rPr lang="en-US" i="1" dirty="0" err="1" smtClean="0"/>
              <a:t>macrophylla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Big Leaf Hydrangea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569492"/>
            <a:ext cx="5604681" cy="4203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5346" y="1569492"/>
            <a:ext cx="300763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Large clusters of sepals makes large flower heads</a:t>
            </a:r>
          </a:p>
          <a:p>
            <a:pPr>
              <a:buFontTx/>
              <a:buNone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Serrated edges on the leaf</a:t>
            </a:r>
          </a:p>
          <a:p>
            <a:pPr>
              <a:buFontTx/>
              <a:buNone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Leaf veins very noticeable and opposite </a:t>
            </a:r>
          </a:p>
          <a:p>
            <a:pPr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9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Impatiens</a:t>
            </a:r>
            <a:r>
              <a:rPr lang="en-US" dirty="0"/>
              <a:t> hybrid cv./ Impatiens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2" y="1378281"/>
            <a:ext cx="4338027" cy="3470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6324" y="1383563"/>
            <a:ext cx="325557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At the end of every vein is a small soft thorn 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Stem is translucent – can see through the stem 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It looks like the flower has two stems, but only one attaches to the plant. The other is a nectary gland, and pests like </a:t>
            </a:r>
            <a:r>
              <a:rPr lang="en-US" altLang="en-US" sz="2000" dirty="0" err="1"/>
              <a:t>thrips</a:t>
            </a:r>
            <a:r>
              <a:rPr lang="en-US" altLang="en-US" sz="2000" dirty="0"/>
              <a:t> can be found inside of it, lapping up nectar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5" name="Picture 5" descr="http://www.gardeningknowhow.com/wp-content/uploads/2010/02/impatiens-plant-400x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24" y="4108286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4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Ipomoea </a:t>
            </a:r>
            <a:r>
              <a:rPr lang="en-US" i="1" dirty="0" err="1"/>
              <a:t>batatas</a:t>
            </a:r>
            <a:r>
              <a:rPr lang="en-US" i="1" dirty="0"/>
              <a:t> </a:t>
            </a:r>
            <a:r>
              <a:rPr lang="en-US" dirty="0"/>
              <a:t>cv./ Ornamental Sweet Potato</a:t>
            </a:r>
          </a:p>
        </p:txBody>
      </p:sp>
      <p:pic>
        <p:nvPicPr>
          <p:cNvPr id="38914" name="Picture 2" descr="Image result for Ipomoea batatas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5" y="1688122"/>
            <a:ext cx="5477980" cy="36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84748" y="1388605"/>
            <a:ext cx="30599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ender </a:t>
            </a:r>
            <a:r>
              <a:rPr lang="en-US" dirty="0"/>
              <a:t>perennial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Popular root vegetable</a:t>
            </a:r>
          </a:p>
          <a:p>
            <a:pPr marL="339725" indent="-339725">
              <a:tabLst>
                <a:tab pos="280988" algn="l"/>
              </a:tabLst>
            </a:pPr>
            <a:r>
              <a:rPr lang="en-US" dirty="0" smtClean="0"/>
              <a:t>	purple, chartreuse and variegated-leaved </a:t>
            </a:r>
            <a:r>
              <a:rPr lang="en-US" dirty="0"/>
              <a:t>cultivars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popular </a:t>
            </a:r>
            <a:r>
              <a:rPr lang="en-US" dirty="0"/>
              <a:t>ornamental foliage plant.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tems </a:t>
            </a:r>
            <a:r>
              <a:rPr lang="en-US" dirty="0"/>
              <a:t>typically mound to 9” tall but spread by trailing stems to 8-10’ </a:t>
            </a:r>
            <a:r>
              <a:rPr lang="en-US" dirty="0" smtClean="0"/>
              <a:t>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Leaves </a:t>
            </a:r>
            <a:r>
              <a:rPr lang="en-US" dirty="0"/>
              <a:t>of the ornamental varieties are heart-shaped to </a:t>
            </a:r>
            <a:r>
              <a:rPr lang="en-US" dirty="0" err="1" smtClean="0"/>
              <a:t>palmately</a:t>
            </a:r>
            <a:r>
              <a:rPr lang="en-US" dirty="0"/>
              <a:t> </a:t>
            </a:r>
            <a:r>
              <a:rPr lang="en-US" dirty="0" smtClean="0"/>
              <a:t>lobed </a:t>
            </a:r>
            <a:r>
              <a:rPr lang="en-US" dirty="0"/>
              <a:t>(to 6” long)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rnamental </a:t>
            </a:r>
            <a:r>
              <a:rPr lang="en-US" dirty="0"/>
              <a:t>varieties usually do not flower. </a:t>
            </a:r>
          </a:p>
        </p:txBody>
      </p:sp>
    </p:spTree>
    <p:extLst>
      <p:ext uri="{BB962C8B-B14F-4D97-AF65-F5344CB8AC3E}">
        <p14:creationId xmlns:p14="http://schemas.microsoft.com/office/powerpoint/2010/main" val="27031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Iris </a:t>
            </a:r>
            <a:r>
              <a:rPr lang="en-US" dirty="0"/>
              <a:t>x </a:t>
            </a:r>
            <a:r>
              <a:rPr lang="en-US" i="1" dirty="0" err="1"/>
              <a:t>xiphium</a:t>
            </a:r>
            <a:r>
              <a:rPr lang="en-US" dirty="0"/>
              <a:t> cv./ Dutch Iris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8" y="971645"/>
            <a:ext cx="4395104" cy="2925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0" y="4002644"/>
            <a:ext cx="5418939" cy="2325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9747" y="1623848"/>
            <a:ext cx="341046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Smaller flowers compared to </a:t>
            </a:r>
            <a:r>
              <a:rPr lang="en-US" altLang="en-US" sz="2400" dirty="0" smtClean="0"/>
              <a:t>regular irises</a:t>
            </a:r>
          </a:p>
          <a:p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Bearded </a:t>
            </a:r>
            <a:r>
              <a:rPr lang="en-US" altLang="en-US" sz="2400" dirty="0"/>
              <a:t>can be purple/ blue or yellow and </a:t>
            </a:r>
            <a:r>
              <a:rPr lang="en-US" altLang="en-US" sz="2400" dirty="0" smtClean="0"/>
              <a:t>white</a:t>
            </a:r>
          </a:p>
          <a:p>
            <a:endParaRPr lang="en-US" alt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Leaves </a:t>
            </a:r>
            <a:r>
              <a:rPr lang="en-US" altLang="en-US" sz="2400" dirty="0"/>
              <a:t>are very slim and silvery on the inside 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8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Senecio</a:t>
            </a:r>
            <a:r>
              <a:rPr lang="en-US" i="1" dirty="0"/>
              <a:t> </a:t>
            </a:r>
            <a:r>
              <a:rPr lang="en-US" i="1" dirty="0" smtClean="0"/>
              <a:t>cineraria </a:t>
            </a:r>
            <a:r>
              <a:rPr lang="en-US" dirty="0" smtClean="0"/>
              <a:t>/ </a:t>
            </a:r>
            <a:r>
              <a:rPr lang="en-US" dirty="0"/>
              <a:t>Dusty Miller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1583258"/>
            <a:ext cx="6102824" cy="4058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9482" y="1904287"/>
            <a:ext cx="2531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silver or gray in color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Lobed Leaf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fuzzy and soft to the touch</a:t>
            </a:r>
          </a:p>
        </p:txBody>
      </p:sp>
    </p:spTree>
    <p:extLst>
      <p:ext uri="{BB962C8B-B14F-4D97-AF65-F5344CB8AC3E}">
        <p14:creationId xmlns:p14="http://schemas.microsoft.com/office/powerpoint/2010/main" val="29916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Anethum</a:t>
            </a:r>
            <a:r>
              <a:rPr lang="en-US" i="1" dirty="0"/>
              <a:t> </a:t>
            </a:r>
            <a:r>
              <a:rPr lang="en-US" i="1" dirty="0" err="1"/>
              <a:t>graveolens</a:t>
            </a:r>
            <a:r>
              <a:rPr lang="en-US" i="1" dirty="0"/>
              <a:t> </a:t>
            </a:r>
            <a:r>
              <a:rPr lang="en-US" dirty="0"/>
              <a:t>cv./ Dill</a:t>
            </a:r>
          </a:p>
        </p:txBody>
      </p:sp>
      <p:pic>
        <p:nvPicPr>
          <p:cNvPr id="25602" name="Picture 2" descr="Image result for Anethum graveolens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930275"/>
            <a:ext cx="4963342" cy="331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Image result for Anethum graveolens c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562" y="3876675"/>
            <a:ext cx="2486244" cy="248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3826" y="809625"/>
            <a:ext cx="3966935" cy="58785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000" dirty="0" smtClean="0">
              <a:solidFill>
                <a:srgbClr val="000000"/>
              </a:solidFill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3-5</a:t>
            </a:r>
            <a:r>
              <a:rPr lang="en-US" sz="2000" dirty="0">
                <a:solidFill>
                  <a:srgbClr val="000000"/>
                </a:solidFill>
              </a:rPr>
              <a:t>' tall on stiff hollow stems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Aromatic</a:t>
            </a:r>
            <a:r>
              <a:rPr lang="en-US" sz="2000" dirty="0">
                <a:solidFill>
                  <a:srgbClr val="000000"/>
                </a:solidFill>
              </a:rPr>
              <a:t>, lacy, delicate, blue-green leaves </a:t>
            </a:r>
            <a:r>
              <a:rPr lang="en-US" sz="2000" dirty="0" err="1" smtClean="0">
                <a:solidFill>
                  <a:srgbClr val="000000"/>
                </a:solidFill>
              </a:rPr>
              <a:t>pinnately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divided into fine, thread-like </a:t>
            </a:r>
            <a:r>
              <a:rPr lang="en-US" sz="2000" dirty="0" smtClean="0">
                <a:solidFill>
                  <a:srgbClr val="000000"/>
                </a:solidFill>
              </a:rPr>
              <a:t>segments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Taller </a:t>
            </a:r>
            <a:r>
              <a:rPr lang="en-US" sz="2000" dirty="0">
                <a:solidFill>
                  <a:srgbClr val="000000"/>
                </a:solidFill>
              </a:rPr>
              <a:t>plants may flop and need protection from strong </a:t>
            </a:r>
            <a:r>
              <a:rPr lang="en-US" sz="2000" dirty="0" smtClean="0">
                <a:solidFill>
                  <a:srgbClr val="000000"/>
                </a:solidFill>
              </a:rPr>
              <a:t>winds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Scented</a:t>
            </a:r>
            <a:r>
              <a:rPr lang="en-US" sz="2000" dirty="0">
                <a:solidFill>
                  <a:srgbClr val="000000"/>
                </a:solidFill>
              </a:rPr>
              <a:t>, yellow flowers bloom in mid-summer in large, flattened, compound umbels </a:t>
            </a:r>
            <a:r>
              <a:rPr lang="en-US" sz="2000" dirty="0" smtClean="0">
                <a:solidFill>
                  <a:srgbClr val="000000"/>
                </a:solidFill>
              </a:rPr>
              <a:t>(each to 10</a:t>
            </a:r>
            <a:r>
              <a:rPr lang="en-US" sz="2000" dirty="0">
                <a:solidFill>
                  <a:srgbClr val="000000"/>
                </a:solidFill>
              </a:rPr>
              <a:t>" diameter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Flowers followed </a:t>
            </a:r>
            <a:r>
              <a:rPr lang="en-US" sz="2000" dirty="0">
                <a:solidFill>
                  <a:srgbClr val="000000"/>
                </a:solidFill>
              </a:rPr>
              <a:t>by aromatic </a:t>
            </a:r>
            <a:r>
              <a:rPr lang="en-US" sz="2000" dirty="0" smtClean="0">
                <a:solidFill>
                  <a:srgbClr val="000000"/>
                </a:solidFill>
              </a:rPr>
              <a:t>seed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Justica</a:t>
            </a:r>
            <a:r>
              <a:rPr lang="en-US" i="1" dirty="0"/>
              <a:t> </a:t>
            </a:r>
            <a:r>
              <a:rPr lang="en-US" i="1" dirty="0" err="1" smtClean="0"/>
              <a:t>brandegeana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Shrimp Plant</a:t>
            </a:r>
          </a:p>
        </p:txBody>
      </p:sp>
      <p:pic>
        <p:nvPicPr>
          <p:cNvPr id="5" name="Picture 6" descr="http://www.logees.com/media/catalog/product/cache/1/image/9df78eab33525d08d6e5fb8d27136e95/R/1/R1729-2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1" y="969579"/>
            <a:ext cx="5336628" cy="533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5355" y="1631731"/>
            <a:ext cx="33394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Very long internode between leaves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Flower is pink with yellow markings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Shrub that has an open airy look – not compact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Leaves are opposite </a:t>
            </a:r>
          </a:p>
        </p:txBody>
      </p:sp>
    </p:spTree>
    <p:extLst>
      <p:ext uri="{BB962C8B-B14F-4D97-AF65-F5344CB8AC3E}">
        <p14:creationId xmlns:p14="http://schemas.microsoft.com/office/powerpoint/2010/main" val="8077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Kalanchoe</a:t>
            </a:r>
            <a:r>
              <a:rPr lang="en-US" dirty="0"/>
              <a:t> x </a:t>
            </a:r>
            <a:r>
              <a:rPr lang="en-US" i="1" dirty="0" err="1"/>
              <a:t>blossfeldiana</a:t>
            </a:r>
            <a:r>
              <a:rPr lang="en-US" dirty="0"/>
              <a:t> cv./ </a:t>
            </a:r>
            <a:r>
              <a:rPr lang="en-US" dirty="0" err="1"/>
              <a:t>Kalanchoe</a:t>
            </a:r>
            <a:endParaRPr lang="en-US" dirty="0"/>
          </a:p>
        </p:txBody>
      </p:sp>
      <p:pic>
        <p:nvPicPr>
          <p:cNvPr id="4" name="Picture 5" descr="http://worldofsucculents.com/wp-content/uploads/2014/02/Kalanchoe-blossfeldian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5" y="1118974"/>
            <a:ext cx="3759094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58710" y="1931276"/>
            <a:ext cx="41335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Has a spike of flowers that come in a variety of colors </a:t>
            </a:r>
          </a:p>
          <a:p>
            <a:pPr algn="ctr"/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Leaf is waxy, scalloped on the edges</a:t>
            </a:r>
          </a:p>
        </p:txBody>
      </p:sp>
    </p:spTree>
    <p:extLst>
      <p:ext uri="{BB962C8B-B14F-4D97-AF65-F5344CB8AC3E}">
        <p14:creationId xmlns:p14="http://schemas.microsoft.com/office/powerpoint/2010/main" val="152453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Leucanthemum</a:t>
            </a:r>
            <a:r>
              <a:rPr lang="en-US" dirty="0"/>
              <a:t> x </a:t>
            </a:r>
            <a:r>
              <a:rPr lang="en-US" dirty="0" err="1" smtClean="0"/>
              <a:t>s</a:t>
            </a:r>
            <a:r>
              <a:rPr lang="en-US" i="1" dirty="0" err="1" smtClean="0"/>
              <a:t>uperbum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Shasta Daisy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5" y="1012866"/>
            <a:ext cx="4561385" cy="3421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35" y="4205616"/>
            <a:ext cx="2797054" cy="2097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978" y="1478522"/>
            <a:ext cx="31487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Grows 2-3’ tall in upright clumps</a:t>
            </a:r>
          </a:p>
          <a:p>
            <a:endParaRPr lang="en-US" alt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Flower </a:t>
            </a:r>
            <a:r>
              <a:rPr lang="en-US" altLang="en-US" sz="2400" dirty="0"/>
              <a:t>is always white with yellow center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Has </a:t>
            </a:r>
            <a:r>
              <a:rPr lang="en-US" altLang="en-US" sz="2400" dirty="0"/>
              <a:t>a </a:t>
            </a:r>
            <a:r>
              <a:rPr lang="en-US" altLang="en-US" sz="2400" dirty="0" smtClean="0"/>
              <a:t>long leaf with </a:t>
            </a:r>
            <a:r>
              <a:rPr lang="en-US" altLang="en-US" sz="2400" dirty="0"/>
              <a:t>teeth on the margins that point in a upward motion </a:t>
            </a:r>
          </a:p>
        </p:txBody>
      </p:sp>
    </p:spTree>
    <p:extLst>
      <p:ext uri="{BB962C8B-B14F-4D97-AF65-F5344CB8AC3E}">
        <p14:creationId xmlns:p14="http://schemas.microsoft.com/office/powerpoint/2010/main" val="134010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Leucospermum</a:t>
            </a:r>
            <a:r>
              <a:rPr lang="en-US" dirty="0"/>
              <a:t> hybrid cv./ Pin Cushion </a:t>
            </a:r>
            <a:r>
              <a:rPr lang="en-US" dirty="0" err="1"/>
              <a:t>Protea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9" y="3296810"/>
            <a:ext cx="4540645" cy="3011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3833" y="974799"/>
            <a:ext cx="31487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vergreen</a:t>
            </a:r>
            <a:r>
              <a:rPr lang="en-US" sz="2000" dirty="0"/>
              <a:t> </a:t>
            </a:r>
            <a:r>
              <a:rPr lang="en-US" sz="2000" dirty="0" smtClean="0"/>
              <a:t>shrub grows </a:t>
            </a:r>
            <a:r>
              <a:rPr lang="en-US" sz="2000" dirty="0"/>
              <a:t>to </a:t>
            </a:r>
            <a:r>
              <a:rPr lang="en-US" sz="2000" dirty="0" smtClean="0"/>
              <a:t>19-40” tall.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Leaves</a:t>
            </a:r>
            <a:r>
              <a:rPr lang="en-US" sz="2000" dirty="0"/>
              <a:t> are spirally arranged, tough and </a:t>
            </a:r>
            <a:r>
              <a:rPr lang="en-US" sz="2000" dirty="0" smtClean="0"/>
              <a:t>leathery. 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Leaves are simple</a:t>
            </a:r>
            <a:r>
              <a:rPr lang="en-US" sz="2000" dirty="0"/>
              <a:t>, linear to lanceolate, </a:t>
            </a:r>
            <a:r>
              <a:rPr lang="en-US" sz="2000" dirty="0" smtClean="0"/>
              <a:t>0.8-4.7” long </a:t>
            </a:r>
            <a:r>
              <a:rPr lang="en-US" sz="2000" dirty="0"/>
              <a:t>and </a:t>
            </a:r>
            <a:r>
              <a:rPr lang="en-US" sz="2000" dirty="0" smtClean="0"/>
              <a:t>0.2-1.2” wide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Leaves have a </a:t>
            </a:r>
            <a:r>
              <a:rPr lang="en-US" sz="2000" dirty="0"/>
              <a:t>serrated margin or serrated at the leaf </a:t>
            </a:r>
            <a:r>
              <a:rPr lang="en-US" sz="2000" dirty="0" smtClean="0"/>
              <a:t>base only.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</a:t>
            </a:r>
            <a:r>
              <a:rPr lang="en-US" sz="2000" dirty="0"/>
              <a:t> flowers are produced in dense </a:t>
            </a:r>
            <a:r>
              <a:rPr lang="en-US" sz="2000" dirty="0" smtClean="0"/>
              <a:t>inflorescences</a:t>
            </a:r>
            <a:r>
              <a:rPr lang="en-US" altLang="en-US" sz="2000" dirty="0" smtClean="0"/>
              <a:t> 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62" y="974799"/>
            <a:ext cx="3472707" cy="24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5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Liatris</a:t>
            </a:r>
            <a:r>
              <a:rPr lang="en-US" i="1" dirty="0"/>
              <a:t> </a:t>
            </a:r>
            <a:r>
              <a:rPr lang="en-US" i="1" dirty="0" err="1" smtClean="0"/>
              <a:t>spicata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 err="1"/>
              <a:t>Liatris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2" y="1813446"/>
            <a:ext cx="5287142" cy="3304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7704" y="1891862"/>
            <a:ext cx="29481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G</a:t>
            </a:r>
            <a:r>
              <a:rPr lang="en-US" altLang="en-US" sz="2400" dirty="0" smtClean="0"/>
              <a:t>rows </a:t>
            </a:r>
            <a:r>
              <a:rPr lang="en-US" altLang="en-US" sz="2400" dirty="0"/>
              <a:t>one flower  per stem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Flowers are usually </a:t>
            </a:r>
            <a:r>
              <a:rPr lang="en-US" altLang="en-US" sz="2400" dirty="0" smtClean="0"/>
              <a:t>purple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Foliage </a:t>
            </a:r>
            <a:r>
              <a:rPr lang="en-US" altLang="en-US" sz="2400" dirty="0"/>
              <a:t>is very </a:t>
            </a:r>
            <a:r>
              <a:rPr lang="en-US" altLang="en-US" sz="2400" dirty="0" smtClean="0"/>
              <a:t>dense, grass-like leaves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49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Lilium</a:t>
            </a:r>
            <a:r>
              <a:rPr lang="en-US" dirty="0"/>
              <a:t> hybrid cv./ Asiatic or Oriental Lily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20" y="4129578"/>
            <a:ext cx="3048892" cy="2252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723"/>
            <a:ext cx="4921985" cy="3310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5097" y="1852448"/>
            <a:ext cx="341323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Blooms come in many different colors</a:t>
            </a:r>
          </a:p>
          <a:p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The “stem” that attaches each flower to the plant is longer than on an Easter lily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Limonium</a:t>
            </a:r>
            <a:r>
              <a:rPr lang="en-US" i="1" dirty="0"/>
              <a:t> </a:t>
            </a:r>
            <a:r>
              <a:rPr lang="en-US" i="1" dirty="0" err="1" smtClean="0"/>
              <a:t>sinuatum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 err="1"/>
              <a:t>Statice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858885"/>
            <a:ext cx="3062572" cy="2296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3198972"/>
            <a:ext cx="4817660" cy="3206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9559" y="1357856"/>
            <a:ext cx="34168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Purple is most common but also come </a:t>
            </a:r>
            <a:r>
              <a:rPr lang="en-US" altLang="en-US" sz="2800" dirty="0" smtClean="0"/>
              <a:t>in </a:t>
            </a:r>
            <a:r>
              <a:rPr lang="en-US" altLang="en-US" sz="2800" dirty="0"/>
              <a:t>blue, white, and yellow </a:t>
            </a:r>
          </a:p>
          <a:p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Stem and </a:t>
            </a:r>
            <a:r>
              <a:rPr lang="en-US" altLang="en-US" sz="2800" dirty="0" smtClean="0"/>
              <a:t>flower </a:t>
            </a:r>
            <a:r>
              <a:rPr lang="en-US" altLang="en-US" sz="2800" dirty="0"/>
              <a:t>are very paper like </a:t>
            </a:r>
          </a:p>
          <a:p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Stem also has a winged edge</a:t>
            </a:r>
          </a:p>
        </p:txBody>
      </p:sp>
    </p:spTree>
    <p:extLst>
      <p:ext uri="{BB962C8B-B14F-4D97-AF65-F5344CB8AC3E}">
        <p14:creationId xmlns:p14="http://schemas.microsoft.com/office/powerpoint/2010/main" val="42519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Lobularia</a:t>
            </a:r>
            <a:r>
              <a:rPr lang="en-US" i="1" dirty="0"/>
              <a:t> </a:t>
            </a:r>
            <a:r>
              <a:rPr lang="en-US" i="1" dirty="0" err="1" smtClean="0"/>
              <a:t>maritima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Alyssum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4" y="796764"/>
            <a:ext cx="4120715" cy="3090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4" y="3565090"/>
            <a:ext cx="4298135" cy="2857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189" y="1379483"/>
            <a:ext cx="34841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small delicate flowers – flowers can be shades of white, pink, or purple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Grows in a mounded shape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roughly 1 inch long and only ¼ inch wide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Smells very sweet </a:t>
            </a:r>
          </a:p>
        </p:txBody>
      </p:sp>
    </p:spTree>
    <p:extLst>
      <p:ext uri="{BB962C8B-B14F-4D97-AF65-F5344CB8AC3E}">
        <p14:creationId xmlns:p14="http://schemas.microsoft.com/office/powerpoint/2010/main" val="31443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Maranta</a:t>
            </a:r>
            <a:r>
              <a:rPr lang="en-US" i="1" dirty="0"/>
              <a:t> </a:t>
            </a:r>
            <a:r>
              <a:rPr lang="en-US" i="1" dirty="0" err="1" smtClean="0"/>
              <a:t>leuconeura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Prayer Plant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" y="2695450"/>
            <a:ext cx="5632732" cy="400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769" y="2103025"/>
            <a:ext cx="27872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Coloring in between the </a:t>
            </a:r>
            <a:r>
              <a:rPr lang="en-US" altLang="en-US" sz="2000" dirty="0" smtClean="0"/>
              <a:t>veins of leaves </a:t>
            </a:r>
            <a:r>
              <a:rPr lang="en-US" altLang="en-US" sz="2000" dirty="0"/>
              <a:t>is always a reddish tint 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New leaf is rolled as it starts to emerge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</a:t>
            </a:r>
            <a:r>
              <a:rPr lang="en-US" altLang="en-US" sz="2000" dirty="0" smtClean="0"/>
              <a:t>hape </a:t>
            </a:r>
            <a:r>
              <a:rPr lang="en-US" altLang="en-US" sz="2000" dirty="0"/>
              <a:t>of the leaf is very wide and leaf turns up at the margins </a:t>
            </a:r>
          </a:p>
        </p:txBody>
      </p:sp>
      <p:pic>
        <p:nvPicPr>
          <p:cNvPr id="6" name="Picture 2" descr="https://toptropicals.com/pics/garden/m1/list_2/Maranta_leuconeura47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4"/>
          <a:stretch/>
        </p:blipFill>
        <p:spPr bwMode="auto">
          <a:xfrm>
            <a:off x="3699007" y="925610"/>
            <a:ext cx="2210835" cy="22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Matthiola</a:t>
            </a:r>
            <a:r>
              <a:rPr lang="en-US" i="1" dirty="0"/>
              <a:t> </a:t>
            </a:r>
            <a:r>
              <a:rPr lang="en-US" i="1" dirty="0" err="1"/>
              <a:t>incana</a:t>
            </a:r>
            <a:r>
              <a:rPr lang="en-US" i="1" dirty="0"/>
              <a:t> </a:t>
            </a:r>
            <a:r>
              <a:rPr lang="en-US" dirty="0"/>
              <a:t>cv./ Stock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6" y="954845"/>
            <a:ext cx="3648574" cy="5430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5342" y="1118974"/>
            <a:ext cx="439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Flowers come in different colors, blooms in clusters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</a:t>
            </a:r>
            <a:r>
              <a:rPr lang="en-US" altLang="en-US" sz="2400" dirty="0" smtClean="0"/>
              <a:t>uzzy </a:t>
            </a:r>
            <a:r>
              <a:rPr lang="en-US" altLang="en-US" sz="2400" dirty="0"/>
              <a:t>leaf, leaves are very long and slender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fragrant </a:t>
            </a:r>
          </a:p>
        </p:txBody>
      </p:sp>
      <p:pic>
        <p:nvPicPr>
          <p:cNvPr id="5" name="Picture 4" descr="http://4.bp.blogspot.com/-lvvmRDnVP0o/U6DwkVur8cI/AAAAAAAAGQA/v7RITeBfNxc/s1600/IMG_8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30" y="3784660"/>
            <a:ext cx="2443384" cy="26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Angelonia</a:t>
            </a:r>
            <a:r>
              <a:rPr lang="en-US" dirty="0"/>
              <a:t> hybrid </a:t>
            </a:r>
            <a:r>
              <a:rPr lang="en-US" dirty="0" smtClean="0"/>
              <a:t>cv./ </a:t>
            </a:r>
            <a:r>
              <a:rPr lang="en-US" dirty="0"/>
              <a:t>Angelonia</a:t>
            </a:r>
          </a:p>
        </p:txBody>
      </p:sp>
      <p:pic>
        <p:nvPicPr>
          <p:cNvPr id="26628" name="Picture 4" descr="Image result for Angelonia hybrid c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5" y="930166"/>
            <a:ext cx="3456284" cy="520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70363" y="874910"/>
            <a:ext cx="4386262" cy="5586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 12-18</a:t>
            </a:r>
            <a:r>
              <a:rPr lang="en-US" sz="2100" dirty="0">
                <a:solidFill>
                  <a:srgbClr val="000000"/>
                </a:solidFill>
              </a:rPr>
              <a:t>” </a:t>
            </a:r>
            <a:r>
              <a:rPr lang="en-US" sz="2100" dirty="0" smtClean="0">
                <a:solidFill>
                  <a:srgbClr val="000000"/>
                </a:solidFill>
              </a:rPr>
              <a:t>tall </a:t>
            </a:r>
          </a:p>
          <a:p>
            <a:pPr>
              <a:buFont typeface="Arial" pitchFamily="34" charset="0"/>
              <a:buChar char="•"/>
            </a:pPr>
            <a:endParaRPr lang="en-US" sz="21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 Oblong </a:t>
            </a:r>
            <a:r>
              <a:rPr lang="en-US" sz="2100" dirty="0">
                <a:solidFill>
                  <a:srgbClr val="000000"/>
                </a:solidFill>
              </a:rPr>
              <a:t>to lanceolate, </a:t>
            </a:r>
            <a:r>
              <a:rPr lang="en-US" sz="2100" dirty="0" smtClean="0">
                <a:solidFill>
                  <a:srgbClr val="000000"/>
                </a:solidFill>
              </a:rPr>
              <a:t>green, slightly aromatic leaves </a:t>
            </a:r>
            <a:r>
              <a:rPr lang="en-US" sz="2100" dirty="0">
                <a:solidFill>
                  <a:srgbClr val="000000"/>
                </a:solidFill>
              </a:rPr>
              <a:t>(to 3” long) with toothed </a:t>
            </a:r>
            <a:r>
              <a:rPr lang="en-US" sz="2100" dirty="0" smtClean="0">
                <a:solidFill>
                  <a:srgbClr val="000000"/>
                </a:solidFill>
              </a:rPr>
              <a:t>margins</a:t>
            </a:r>
            <a:r>
              <a:rPr lang="en-US" sz="2100" dirty="0">
                <a:solidFill>
                  <a:srgbClr val="000000"/>
                </a:solidFill>
              </a:rPr>
              <a:t> </a:t>
            </a:r>
          </a:p>
          <a:p>
            <a:pPr>
              <a:buFont typeface="Arial" pitchFamily="34" charset="0"/>
              <a:buChar char="•"/>
            </a:pPr>
            <a:endParaRPr lang="en-US" sz="21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 Bluish-purple </a:t>
            </a:r>
            <a:r>
              <a:rPr lang="en-US" sz="2100" dirty="0">
                <a:solidFill>
                  <a:srgbClr val="000000"/>
                </a:solidFill>
              </a:rPr>
              <a:t>flowers </a:t>
            </a:r>
            <a:r>
              <a:rPr lang="en-US" sz="2100" dirty="0" smtClean="0">
                <a:solidFill>
                  <a:srgbClr val="000000"/>
                </a:solidFill>
              </a:rPr>
              <a:t>(3/4</a:t>
            </a:r>
            <a:r>
              <a:rPr lang="en-US" sz="2100" dirty="0">
                <a:solidFill>
                  <a:srgbClr val="000000"/>
                </a:solidFill>
              </a:rPr>
              <a:t>” across) bloom </a:t>
            </a:r>
            <a:r>
              <a:rPr lang="en-US" sz="2100" dirty="0" smtClean="0">
                <a:solidFill>
                  <a:srgbClr val="000000"/>
                </a:solidFill>
              </a:rPr>
              <a:t>late </a:t>
            </a:r>
            <a:r>
              <a:rPr lang="en-US" sz="2100" dirty="0">
                <a:solidFill>
                  <a:srgbClr val="000000"/>
                </a:solidFill>
              </a:rPr>
              <a:t>spring to early fall in narrow terminal spikes </a:t>
            </a:r>
            <a:r>
              <a:rPr lang="en-US" sz="2100" dirty="0" smtClean="0">
                <a:solidFill>
                  <a:srgbClr val="000000"/>
                </a:solidFill>
              </a:rPr>
              <a:t>(8</a:t>
            </a:r>
            <a:r>
              <a:rPr lang="en-US" sz="2100" dirty="0">
                <a:solidFill>
                  <a:srgbClr val="000000"/>
                </a:solidFill>
              </a:rPr>
              <a:t>” long</a:t>
            </a:r>
            <a:r>
              <a:rPr lang="en-US" sz="2100" dirty="0" smtClean="0">
                <a:solidFill>
                  <a:srgbClr val="000000"/>
                </a:solidFill>
              </a:rPr>
              <a:t>)</a:t>
            </a:r>
            <a:endParaRPr lang="en-US" sz="21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100" dirty="0">
              <a:solidFill>
                <a:srgbClr val="000000"/>
              </a:solidFill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 Two-lipped </a:t>
            </a:r>
            <a:r>
              <a:rPr lang="en-US" sz="2100" dirty="0">
                <a:solidFill>
                  <a:srgbClr val="000000"/>
                </a:solidFill>
              </a:rPr>
              <a:t>flowers </a:t>
            </a:r>
            <a:r>
              <a:rPr lang="en-US" sz="2100" dirty="0" smtClean="0">
                <a:solidFill>
                  <a:srgbClr val="000000"/>
                </a:solidFill>
              </a:rPr>
              <a:t>similar to snapdragon</a:t>
            </a:r>
          </a:p>
          <a:p>
            <a:pPr>
              <a:buFont typeface="Arial" pitchFamily="34" charset="0"/>
              <a:buChar char="•"/>
            </a:pPr>
            <a:endParaRPr lang="en-US" sz="21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Cultivars </a:t>
            </a:r>
            <a:r>
              <a:rPr lang="en-US" sz="2100" dirty="0">
                <a:solidFill>
                  <a:srgbClr val="000000"/>
                </a:solidFill>
              </a:rPr>
              <a:t>available in white, blue, light pink and bicolor </a:t>
            </a:r>
            <a:r>
              <a:rPr lang="en-US" dirty="0"/>
              <a:t/>
            </a:r>
            <a:br>
              <a:rPr lang="en-US" dirty="0"/>
            </a:b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725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Monstera</a:t>
            </a:r>
            <a:r>
              <a:rPr lang="en-US" i="1" dirty="0"/>
              <a:t> </a:t>
            </a:r>
            <a:r>
              <a:rPr lang="en-US" i="1" dirty="0" err="1" smtClean="0"/>
              <a:t>deliciosa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Split Leaf Philodendron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3" y="1438194"/>
            <a:ext cx="5841432" cy="4381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1659" y="1551239"/>
            <a:ext cx="29087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solid green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Deep “cuts” start almost at the midrib and move to edge of the </a:t>
            </a:r>
            <a:r>
              <a:rPr lang="en-US" altLang="en-US" sz="2400" dirty="0" smtClean="0"/>
              <a:t>leaf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Actually </a:t>
            </a:r>
            <a:r>
              <a:rPr lang="en-US" altLang="en-US" sz="2400" dirty="0"/>
              <a:t>grows out as a vine </a:t>
            </a:r>
          </a:p>
        </p:txBody>
      </p:sp>
    </p:spTree>
    <p:extLst>
      <p:ext uri="{BB962C8B-B14F-4D97-AF65-F5344CB8AC3E}">
        <p14:creationId xmlns:p14="http://schemas.microsoft.com/office/powerpoint/2010/main" val="32755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Narcissus</a:t>
            </a:r>
            <a:r>
              <a:rPr lang="en-US" dirty="0"/>
              <a:t> hybrid cv./ Daffodil or Narcissus</a:t>
            </a:r>
          </a:p>
        </p:txBody>
      </p:sp>
      <p:pic>
        <p:nvPicPr>
          <p:cNvPr id="6" name="Picture 8" descr="http://ichef.bbci.co.uk/news/624/media/images/80850000/jpg/_80850620_515220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83" y="4863604"/>
            <a:ext cx="2779848" cy="156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Narcissus_psuedo-narcissus_pla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233" y="1025600"/>
            <a:ext cx="3714820" cy="31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2583" y="1350782"/>
            <a:ext cx="449141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 resembles “tea cup &amp; saucer”</a:t>
            </a:r>
          </a:p>
          <a:p>
            <a:endParaRPr lang="en-US" alt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Are </a:t>
            </a:r>
            <a:r>
              <a:rPr lang="en-US" altLang="en-US" sz="2400" dirty="0"/>
              <a:t>usually yellow, white, or a mixer of the 2 colors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</a:t>
            </a:r>
            <a:r>
              <a:rPr lang="en-US" altLang="en-US" sz="2400" dirty="0" smtClean="0"/>
              <a:t>eaf </a:t>
            </a:r>
            <a:r>
              <a:rPr lang="en-US" altLang="en-US" sz="2400" dirty="0"/>
              <a:t>is flat with a very round end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Bulb is tear dropped shape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2" y="3599303"/>
            <a:ext cx="3643952" cy="27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Nephrolepis</a:t>
            </a:r>
            <a:r>
              <a:rPr lang="en-US" i="1" dirty="0"/>
              <a:t> </a:t>
            </a:r>
            <a:r>
              <a:rPr lang="en-US" i="1" dirty="0" err="1"/>
              <a:t>exaltata</a:t>
            </a:r>
            <a:r>
              <a:rPr lang="en-US" i="1" dirty="0"/>
              <a:t> </a:t>
            </a:r>
            <a:r>
              <a:rPr lang="en-US" dirty="0"/>
              <a:t>cv./ Boston Fern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" y="918669"/>
            <a:ext cx="4223528" cy="3167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5587" y="1552903"/>
            <a:ext cx="377153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Typically in a hanging basket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Fern leaves are known as fronds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The fronds are solid green in color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Fronds droop over to cover the pot </a:t>
            </a:r>
          </a:p>
          <a:p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05" y="3674041"/>
            <a:ext cx="2047942" cy="26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Ocimum</a:t>
            </a:r>
            <a:r>
              <a:rPr lang="en-US" i="1" dirty="0"/>
              <a:t> </a:t>
            </a:r>
            <a:r>
              <a:rPr lang="en-US" i="1" dirty="0" err="1"/>
              <a:t>basilicum</a:t>
            </a:r>
            <a:r>
              <a:rPr lang="en-US" i="1" dirty="0"/>
              <a:t> </a:t>
            </a:r>
            <a:r>
              <a:rPr lang="en-US" dirty="0"/>
              <a:t>cv./ Basil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7" y="1723853"/>
            <a:ext cx="5063028" cy="37803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2466" y="1576580"/>
            <a:ext cx="377153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Grown as an annual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Grows </a:t>
            </a:r>
            <a:r>
              <a:rPr lang="en-US" sz="2200" dirty="0"/>
              <a:t>between </a:t>
            </a:r>
            <a:r>
              <a:rPr lang="en-US" sz="2200" dirty="0" smtClean="0"/>
              <a:t>12–51” tall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Leaves are opposite one another, </a:t>
            </a:r>
            <a:r>
              <a:rPr lang="en-US" sz="2200" dirty="0"/>
              <a:t>light green, </a:t>
            </a:r>
            <a:r>
              <a:rPr lang="en-US" sz="2200" dirty="0" smtClean="0"/>
              <a:t>and silky</a:t>
            </a:r>
            <a:r>
              <a:rPr lang="en-US" sz="2200" dirty="0"/>
              <a:t> 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</a:t>
            </a:r>
            <a:r>
              <a:rPr lang="en-US" sz="2200" dirty="0" smtClean="0"/>
              <a:t>eaves are 1.2–4.3” </a:t>
            </a:r>
            <a:r>
              <a:rPr lang="en-US" sz="2200" dirty="0"/>
              <a:t>long and </a:t>
            </a:r>
            <a:r>
              <a:rPr lang="en-US" sz="2200" dirty="0" smtClean="0"/>
              <a:t>0.39–2.36” wide.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The </a:t>
            </a:r>
            <a:r>
              <a:rPr lang="en-US" sz="2200" dirty="0"/>
              <a:t>flowers are small, white in color and arranged in a </a:t>
            </a:r>
            <a:r>
              <a:rPr lang="en-US" sz="2200" dirty="0" smtClean="0"/>
              <a:t>spike.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200" dirty="0" smtClean="0"/>
              <a:t>Fragrant herb used in cooking.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4230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Opuntia</a:t>
            </a:r>
            <a:r>
              <a:rPr lang="en-US" dirty="0"/>
              <a:t> cv</a:t>
            </a:r>
            <a:r>
              <a:rPr lang="en-US" dirty="0" smtClean="0"/>
              <a:t>./Prickly Pear </a:t>
            </a:r>
            <a:r>
              <a:rPr lang="en-US" dirty="0"/>
              <a:t>Cactus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914399"/>
            <a:ext cx="4100299" cy="54670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1055" y="2093659"/>
            <a:ext cx="40553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Flat</a:t>
            </a:r>
            <a:r>
              <a:rPr lang="en-US" altLang="en-US" sz="2800" dirty="0"/>
              <a:t>/ pad </a:t>
            </a:r>
            <a:r>
              <a:rPr lang="en-US" altLang="en-US" sz="2800" dirty="0" smtClean="0"/>
              <a:t>surface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Has </a:t>
            </a:r>
            <a:r>
              <a:rPr lang="en-US" altLang="en-US" sz="2800" dirty="0"/>
              <a:t>thorns </a:t>
            </a:r>
            <a:endParaRPr lang="en-US" alt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The </a:t>
            </a:r>
            <a:r>
              <a:rPr lang="en-US" altLang="en-US" sz="2800" dirty="0"/>
              <a:t>pads connect directly on top of each other</a:t>
            </a:r>
          </a:p>
        </p:txBody>
      </p:sp>
    </p:spTree>
    <p:extLst>
      <p:ext uri="{BB962C8B-B14F-4D97-AF65-F5344CB8AC3E}">
        <p14:creationId xmlns:p14="http://schemas.microsoft.com/office/powerpoint/2010/main" val="829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Paeonia</a:t>
            </a:r>
            <a:r>
              <a:rPr lang="en-US" dirty="0"/>
              <a:t> cv./ Peony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9" y="887105"/>
            <a:ext cx="4108755" cy="5480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1055" y="1426528"/>
            <a:ext cx="40553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Herbaceous perennial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Grows 1.5-3’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Leaves are compound, large and </a:t>
            </a:r>
            <a:r>
              <a:rPr lang="en-US" sz="2800" dirty="0"/>
              <a:t>deeply lobed 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Flowers vary in </a:t>
            </a:r>
            <a:r>
              <a:rPr lang="en-US" sz="2800" dirty="0"/>
              <a:t>colors ranging from purple red to white or yellow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73458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Paphiopedilum</a:t>
            </a:r>
            <a:r>
              <a:rPr lang="en-US" dirty="0"/>
              <a:t> hybrid cv./ </a:t>
            </a:r>
            <a:r>
              <a:rPr lang="en-US" dirty="0" smtClean="0"/>
              <a:t>Lady’s Slipper </a:t>
            </a:r>
            <a:r>
              <a:rPr lang="en-US" dirty="0"/>
              <a:t>Orchid</a:t>
            </a:r>
          </a:p>
        </p:txBody>
      </p:sp>
      <p:pic>
        <p:nvPicPr>
          <p:cNvPr id="39938" name="Picture 2" descr="Image result for Paphiopedilum hybrid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7" y="1617483"/>
            <a:ext cx="4913447" cy="368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31814" y="1828799"/>
            <a:ext cx="29088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Characterized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by the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slipper-shaped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dirty="0">
                <a:latin typeface="Arial" panose="020B0604020202020204" pitchFamily="34" charset="0"/>
              </a:rPr>
              <a:t>pouches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of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 </a:t>
            </a:r>
            <a:r>
              <a:rPr lang="en-US" dirty="0" smtClean="0">
                <a:latin typeface="Arial" panose="020B0604020202020204" pitchFamily="34" charset="0"/>
              </a:rPr>
              <a:t>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</a:rPr>
              <a:t>Not an epiphyte, so planted in root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he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pouch traps insects so they are forced to climb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up into the flower to collect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or deposit </a:t>
            </a:r>
            <a:r>
              <a:rPr lang="en-US" dirty="0" smtClean="0">
                <a:latin typeface="Arial" panose="020B0604020202020204" pitchFamily="34" charset="0"/>
              </a:rPr>
              <a:t>pollen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thus fertilizing the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flower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7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Pelargonium</a:t>
            </a:r>
            <a:r>
              <a:rPr lang="en-US" dirty="0"/>
              <a:t> x </a:t>
            </a:r>
            <a:r>
              <a:rPr lang="en-US" i="1" dirty="0" err="1"/>
              <a:t>hortorum</a:t>
            </a:r>
            <a:r>
              <a:rPr lang="en-US" i="1" dirty="0"/>
              <a:t> </a:t>
            </a:r>
            <a:r>
              <a:rPr lang="en-US" dirty="0"/>
              <a:t>cv./ Zonal Geranium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9" y="1118974"/>
            <a:ext cx="5223867" cy="4776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8785" y="1525263"/>
            <a:ext cx="341869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 smtClean="0"/>
              <a:t>Un-opened flower buds face down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 smtClean="0"/>
              <a:t>Flower </a:t>
            </a:r>
            <a:r>
              <a:rPr lang="en-US" altLang="en-US" sz="2600" dirty="0"/>
              <a:t>“stem” is very </a:t>
            </a:r>
            <a:r>
              <a:rPr lang="en-US" altLang="en-US" sz="2600" dirty="0" smtClean="0"/>
              <a:t>long and raises above foliage</a:t>
            </a:r>
            <a:endParaRPr lang="en-US" alt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 smtClean="0"/>
              <a:t>Fragrant flowers </a:t>
            </a:r>
            <a:r>
              <a:rPr lang="en-US" altLang="en-US" sz="2600" dirty="0"/>
              <a:t>bloom in clusters </a:t>
            </a:r>
            <a:endParaRPr lang="en-US" altLang="en-US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 smtClean="0"/>
              <a:t>Leaves are round-oval with ruffled edges</a:t>
            </a:r>
            <a:endParaRPr lang="en-US" altLang="en-US" sz="2600" dirty="0"/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05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Pelargonium </a:t>
            </a:r>
            <a:r>
              <a:rPr lang="en-US" i="1" dirty="0" err="1"/>
              <a:t>peltatum</a:t>
            </a:r>
            <a:r>
              <a:rPr lang="en-US" i="1" dirty="0"/>
              <a:t> </a:t>
            </a:r>
            <a:r>
              <a:rPr lang="en-US" dirty="0"/>
              <a:t>cv./ Ivy Geranium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8" y="1542054"/>
            <a:ext cx="5772164" cy="4217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5171" y="1957933"/>
            <a:ext cx="27747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Very stout, wavy lobes on the leaf </a:t>
            </a:r>
          </a:p>
          <a:p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Not </a:t>
            </a:r>
            <a:r>
              <a:rPr lang="en-US" altLang="en-US" sz="2800" dirty="0" smtClean="0"/>
              <a:t>as </a:t>
            </a:r>
            <a:r>
              <a:rPr lang="en-US" altLang="en-US" sz="2800" dirty="0"/>
              <a:t>hairy as regular geranium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35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Pentas</a:t>
            </a:r>
            <a:r>
              <a:rPr lang="en-US" i="1" dirty="0"/>
              <a:t> </a:t>
            </a:r>
            <a:r>
              <a:rPr lang="en-US" dirty="0"/>
              <a:t>hybrid cv./ </a:t>
            </a:r>
            <a:r>
              <a:rPr lang="en-US" dirty="0" err="1"/>
              <a:t>Pentas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2" y="1501110"/>
            <a:ext cx="5441097" cy="40808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29391" y="1354892"/>
            <a:ext cx="32622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tropical </a:t>
            </a: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woody-based perennial </a:t>
            </a: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grows </a:t>
            </a: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1-2’ tall in beds or </a:t>
            </a: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containers. </a:t>
            </a:r>
          </a:p>
          <a:p>
            <a:endParaRPr lang="en-US" dirty="0" smtClean="0">
              <a:solidFill>
                <a:srgbClr val="636B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many-branched, somewhat sprawling </a:t>
            </a: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</a:p>
          <a:p>
            <a:endParaRPr lang="en-US" dirty="0" smtClean="0">
              <a:solidFill>
                <a:srgbClr val="636B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</a:t>
            </a: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4” wide rounded clusters </a:t>
            </a: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star-shaped </a:t>
            </a: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flowers.</a:t>
            </a:r>
          </a:p>
          <a:p>
            <a:endParaRPr lang="en-US" dirty="0" smtClean="0">
              <a:solidFill>
                <a:srgbClr val="636B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Elliptic </a:t>
            </a: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lanceolate dark green leaves (to 6” long</a:t>
            </a: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dirty="0" smtClean="0">
              <a:solidFill>
                <a:srgbClr val="636B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 </a:t>
            </a: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pink, magenta, lilac or less commonly white.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6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Anthurium</a:t>
            </a:r>
            <a:r>
              <a:rPr lang="en-US" i="1" dirty="0" smtClean="0"/>
              <a:t> </a:t>
            </a:r>
            <a:r>
              <a:rPr lang="en-US" dirty="0" smtClean="0"/>
              <a:t>x</a:t>
            </a:r>
            <a:r>
              <a:rPr lang="en-US" i="1" dirty="0" smtClean="0"/>
              <a:t> </a:t>
            </a:r>
            <a:r>
              <a:rPr lang="en-US" i="1" dirty="0" err="1" smtClean="0"/>
              <a:t>andraeanum</a:t>
            </a:r>
            <a:r>
              <a:rPr lang="en-US" i="1" dirty="0" smtClean="0"/>
              <a:t> </a:t>
            </a:r>
            <a:r>
              <a:rPr lang="en-US" dirty="0" smtClean="0"/>
              <a:t>cv./ Flamingo Plant</a:t>
            </a:r>
            <a:endParaRPr lang="en-US" dirty="0"/>
          </a:p>
        </p:txBody>
      </p:sp>
      <p:pic>
        <p:nvPicPr>
          <p:cNvPr id="5" name="Content Placeholder 4" descr="https://www.flowersinjordan.com/sites/default/files/Anthurium%20Exotic%20Plant.jpg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/>
          <a:stretch/>
        </p:blipFill>
        <p:spPr bwMode="auto">
          <a:xfrm>
            <a:off x="181040" y="1172323"/>
            <a:ext cx="4530903" cy="46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59300" y="1345955"/>
            <a:ext cx="4584700" cy="48090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About </a:t>
            </a:r>
            <a:r>
              <a:rPr lang="en-US" sz="2200" dirty="0" smtClean="0"/>
              <a:t>16” tall </a:t>
            </a:r>
          </a:p>
          <a:p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Long-lasting, waxy, palette-shaped, bright-red spathes (flowers) with a yellow </a:t>
            </a:r>
            <a:r>
              <a:rPr lang="en-US" sz="2200" dirty="0" err="1" smtClean="0"/>
              <a:t>spadix</a:t>
            </a:r>
            <a:r>
              <a:rPr lang="en-US" sz="2200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Drooping, heart-shaped, dark green leaves arise on long stems from plant crown</a:t>
            </a:r>
          </a:p>
          <a:p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Flowers may appear throughout the year in optimum growing conditions</a:t>
            </a:r>
          </a:p>
          <a:p>
            <a:pPr marL="342900" indent="-342900"/>
            <a:endParaRPr lang="en-US" altLang="en-US" sz="205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41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Petroselinum </a:t>
            </a:r>
            <a:r>
              <a:rPr lang="en-US" i="1" dirty="0" err="1"/>
              <a:t>crispum</a:t>
            </a:r>
            <a:r>
              <a:rPr lang="en-US" i="1" dirty="0"/>
              <a:t> </a:t>
            </a:r>
            <a:r>
              <a:rPr lang="en-US" dirty="0"/>
              <a:t>cv./ Parsley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9" y="955343"/>
            <a:ext cx="3958628" cy="2968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4038614"/>
            <a:ext cx="4285397" cy="2410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96803" y="1341348"/>
            <a:ext cx="32481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Biennial, grown as an annual.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Grows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a clump to 12"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tall                                       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wide.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Triangular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dark green leaves are finely divided into curly or flat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leaflets.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bloom in the 2nd year by sending up stalks to 2-3' tall bearing compound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round shaped clusters of greenish-yellow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flowers. </a:t>
            </a:r>
          </a:p>
        </p:txBody>
      </p:sp>
    </p:spTree>
    <p:extLst>
      <p:ext uri="{BB962C8B-B14F-4D97-AF65-F5344CB8AC3E}">
        <p14:creationId xmlns:p14="http://schemas.microsoft.com/office/powerpoint/2010/main" val="24756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Petunia</a:t>
            </a:r>
            <a:r>
              <a:rPr lang="en-US" dirty="0"/>
              <a:t> x </a:t>
            </a:r>
            <a:r>
              <a:rPr lang="en-US" i="1" dirty="0" err="1" smtClean="0"/>
              <a:t>hybrida</a:t>
            </a:r>
            <a:r>
              <a:rPr lang="en-US" dirty="0" smtClean="0"/>
              <a:t> </a:t>
            </a:r>
            <a:r>
              <a:rPr lang="en-US" dirty="0"/>
              <a:t>cv./ Petunia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9" y="985344"/>
            <a:ext cx="3999359" cy="533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9656" y="1726324"/>
            <a:ext cx="40675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Trumpet/ tube shaped flower – lots of colors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All the petals are attached together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Leaf is pointed and fuzzy, stem is fuzzy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Plant typically grows in a downward pattern </a:t>
            </a:r>
          </a:p>
        </p:txBody>
      </p:sp>
    </p:spTree>
    <p:extLst>
      <p:ext uri="{BB962C8B-B14F-4D97-AF65-F5344CB8AC3E}">
        <p14:creationId xmlns:p14="http://schemas.microsoft.com/office/powerpoint/2010/main" val="336840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Phalaenopsis</a:t>
            </a:r>
            <a:r>
              <a:rPr lang="en-US" dirty="0"/>
              <a:t> cv./ Moth Orchid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8" y="1048407"/>
            <a:ext cx="4609651" cy="516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44510" y="1726324"/>
            <a:ext cx="331075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attach to a main stem and stay low the bottom of the 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hard leathery leaf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 – has two distinct “wings”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90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42" y="0"/>
            <a:ext cx="8229600" cy="926714"/>
          </a:xfrm>
        </p:spPr>
        <p:txBody>
          <a:bodyPr/>
          <a:lstStyle/>
          <a:p>
            <a:r>
              <a:rPr lang="en-US" i="1" dirty="0"/>
              <a:t>Philodendron </a:t>
            </a:r>
            <a:r>
              <a:rPr lang="en-US" i="1" dirty="0" err="1"/>
              <a:t>scandens</a:t>
            </a:r>
            <a:r>
              <a:rPr lang="en-US" i="1" dirty="0"/>
              <a:t> </a:t>
            </a:r>
            <a:r>
              <a:rPr lang="en-US" i="1" dirty="0" err="1" smtClean="0"/>
              <a:t>oxycardium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Heartleaf Philodendron</a:t>
            </a:r>
          </a:p>
        </p:txBody>
      </p:sp>
      <p:pic>
        <p:nvPicPr>
          <p:cNvPr id="4" name="Picture 8" descr="https://images-na.ssl-images-amazon.com/images/I/51qk6N75Dd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0" y="1143000"/>
            <a:ext cx="5137618" cy="494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8695" y="1721419"/>
            <a:ext cx="296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Leaves heart shaped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Can be variegated or solid green leaves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</a:t>
            </a:r>
            <a:r>
              <a:rPr lang="en-US" altLang="en-US" sz="2000" dirty="0" smtClean="0"/>
              <a:t>tem </a:t>
            </a:r>
            <a:r>
              <a:rPr lang="en-US" altLang="en-US" sz="2000" dirty="0"/>
              <a:t>is very smooth, very round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Stipule is a small piece of tissue that is NOT fused to the stem, unlike </a:t>
            </a:r>
            <a:r>
              <a:rPr lang="en-US" altLang="en-US" sz="2000" dirty="0" err="1"/>
              <a:t>pothos</a:t>
            </a:r>
            <a:r>
              <a:rPr lang="en-US" alt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32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Pilea</a:t>
            </a:r>
            <a:r>
              <a:rPr lang="en-US" i="1" dirty="0"/>
              <a:t> </a:t>
            </a:r>
            <a:r>
              <a:rPr lang="en-US" i="1" dirty="0" err="1" smtClean="0"/>
              <a:t>cadierei</a:t>
            </a:r>
            <a:r>
              <a:rPr lang="en-US" i="1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Aluminum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9" y="1907718"/>
            <a:ext cx="5245194" cy="3496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598" y="1118974"/>
            <a:ext cx="34758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Leaves </a:t>
            </a:r>
            <a:r>
              <a:rPr lang="en-US" altLang="en-US" sz="2000" dirty="0" smtClean="0"/>
              <a:t>arranged opposite one another</a:t>
            </a:r>
            <a:endParaRPr lang="en-US" altLang="en-US" sz="2000" dirty="0"/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This is an upright, herbaceous perennial that is noted for its textured green and silver </a:t>
            </a:r>
            <a:r>
              <a:rPr lang="en-US" sz="2000" dirty="0" smtClean="0"/>
              <a:t>foliage.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ypically </a:t>
            </a:r>
            <a:r>
              <a:rPr lang="en-US" sz="2000" dirty="0"/>
              <a:t>grows in a shrubby clump to 12” </a:t>
            </a:r>
            <a:r>
              <a:rPr lang="en-US" sz="2000" dirty="0" smtClean="0"/>
              <a:t>tall.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Elliptic </a:t>
            </a:r>
            <a:r>
              <a:rPr lang="en-US" sz="2000" dirty="0"/>
              <a:t>to obovate, toothed, dark green leaves (to 3” </a:t>
            </a:r>
            <a:r>
              <a:rPr lang="en-US" sz="2000" dirty="0" smtClean="0"/>
              <a:t>long)/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Two </a:t>
            </a:r>
            <a:r>
              <a:rPr lang="en-US" altLang="en-US" sz="2000" dirty="0"/>
              <a:t>silver stripes on leaves</a:t>
            </a:r>
          </a:p>
        </p:txBody>
      </p:sp>
    </p:spTree>
    <p:extLst>
      <p:ext uri="{BB962C8B-B14F-4D97-AF65-F5344CB8AC3E}">
        <p14:creationId xmlns:p14="http://schemas.microsoft.com/office/powerpoint/2010/main" val="388244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Portulaca</a:t>
            </a:r>
            <a:r>
              <a:rPr lang="en-US" i="1" dirty="0"/>
              <a:t> </a:t>
            </a:r>
            <a:r>
              <a:rPr lang="en-US" i="1" dirty="0" err="1"/>
              <a:t>oleracea</a:t>
            </a:r>
            <a:r>
              <a:rPr lang="en-US" i="1" dirty="0"/>
              <a:t> </a:t>
            </a:r>
            <a:r>
              <a:rPr lang="en-US" dirty="0"/>
              <a:t>cv./ </a:t>
            </a:r>
            <a:r>
              <a:rPr lang="en-US" dirty="0" err="1"/>
              <a:t>Portulaca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944339"/>
            <a:ext cx="4032521" cy="53766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4738" y="1432083"/>
            <a:ext cx="35740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2” diameter flowers in orange, yellow, red, pink, white and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bicolors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typically grow 4-8” tall and spread to 15”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Flowers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bloom summer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frost.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Spatulate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ovate, flat, fleshy leaves (to 1.25” long). </a:t>
            </a:r>
          </a:p>
        </p:txBody>
      </p:sp>
    </p:spTree>
    <p:extLst>
      <p:ext uri="{BB962C8B-B14F-4D97-AF65-F5344CB8AC3E}">
        <p14:creationId xmlns:p14="http://schemas.microsoft.com/office/powerpoint/2010/main" val="36121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Primula </a:t>
            </a:r>
            <a:r>
              <a:rPr lang="en-US" i="1" dirty="0" err="1"/>
              <a:t>malacoides</a:t>
            </a:r>
            <a:r>
              <a:rPr lang="en-US" i="1" dirty="0"/>
              <a:t> </a:t>
            </a:r>
            <a:r>
              <a:rPr lang="en-US" dirty="0"/>
              <a:t>cv./ Primrose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1" y="1740674"/>
            <a:ext cx="5863964" cy="377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4091" y="1504799"/>
            <a:ext cx="24782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G</a:t>
            </a:r>
            <a:r>
              <a:rPr lang="en-US" altLang="en-US" sz="2000" dirty="0" smtClean="0"/>
              <a:t>rows </a:t>
            </a:r>
            <a:r>
              <a:rPr lang="en-US" altLang="en-US" sz="2000" dirty="0"/>
              <a:t>low to the 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Raggedy </a:t>
            </a:r>
            <a:r>
              <a:rPr lang="en-US" altLang="en-US" sz="2000" dirty="0" smtClean="0"/>
              <a:t>edge </a:t>
            </a:r>
            <a:r>
              <a:rPr lang="en-US" altLang="en-US" sz="2000" dirty="0"/>
              <a:t>on the leaf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Flowers in clusters </a:t>
            </a:r>
          </a:p>
          <a:p>
            <a:endParaRPr lang="en-US" alt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Center </a:t>
            </a:r>
            <a:r>
              <a:rPr lang="en-US" altLang="en-US" sz="2000" dirty="0"/>
              <a:t>of the flower is always yellow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V</a:t>
            </a:r>
            <a:r>
              <a:rPr lang="en-US" altLang="en-US" sz="2000" dirty="0" smtClean="0"/>
              <a:t>eins </a:t>
            </a:r>
            <a:r>
              <a:rPr lang="en-US" altLang="en-US" sz="2000" dirty="0"/>
              <a:t>are very distinct </a:t>
            </a:r>
          </a:p>
        </p:txBody>
      </p:sp>
    </p:spTree>
    <p:extLst>
      <p:ext uri="{BB962C8B-B14F-4D97-AF65-F5344CB8AC3E}">
        <p14:creationId xmlns:p14="http://schemas.microsoft.com/office/powerpoint/2010/main" val="10571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Ranunculus</a:t>
            </a:r>
            <a:r>
              <a:rPr lang="en-US" dirty="0"/>
              <a:t> hybrid cv./ Ranunculus</a:t>
            </a:r>
          </a:p>
        </p:txBody>
      </p:sp>
      <p:pic>
        <p:nvPicPr>
          <p:cNvPr id="40962" name="Picture 2" descr="Image result for Ranunculus hybrid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7" y="1056287"/>
            <a:ext cx="3352253" cy="523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05064" y="1569277"/>
            <a:ext cx="37279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Herbaceous perennial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Finely-cut, parsley-like leaves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Grows in a mound </a:t>
            </a:r>
            <a:r>
              <a:rPr lang="en-US" sz="2400" dirty="0"/>
              <a:t>to 12” </a:t>
            </a:r>
            <a:r>
              <a:rPr lang="en-US" sz="2400" dirty="0" smtClean="0"/>
              <a:t>tall</a:t>
            </a:r>
          </a:p>
          <a:p>
            <a:r>
              <a:rPr lang="en-US" sz="2400" dirty="0"/>
              <a:t> 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Some cultivars have peony-like flowers.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Rhododendron </a:t>
            </a:r>
            <a:r>
              <a:rPr lang="en-US" i="1" dirty="0" err="1"/>
              <a:t>simsii</a:t>
            </a:r>
            <a:r>
              <a:rPr lang="en-US" i="1" dirty="0"/>
              <a:t> </a:t>
            </a:r>
            <a:r>
              <a:rPr lang="en-US" dirty="0"/>
              <a:t>cv./ Florist Azalea</a:t>
            </a:r>
          </a:p>
        </p:txBody>
      </p:sp>
      <p:pic>
        <p:nvPicPr>
          <p:cNvPr id="4" name="Picture 7" descr="http://www.onlineplantguide.com/Image%20Library/R/68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5" y="1603078"/>
            <a:ext cx="6216269" cy="414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7354" y="1603078"/>
            <a:ext cx="26494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Medium to large evergreen shrub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Leaves </a:t>
            </a:r>
            <a:r>
              <a:rPr lang="en-US" altLang="en-US" sz="2400" dirty="0"/>
              <a:t>oval in shape and have small hairs on the 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Woody stem</a:t>
            </a:r>
          </a:p>
        </p:txBody>
      </p:sp>
    </p:spTree>
    <p:extLst>
      <p:ext uri="{BB962C8B-B14F-4D97-AF65-F5344CB8AC3E}">
        <p14:creationId xmlns:p14="http://schemas.microsoft.com/office/powerpoint/2010/main" val="17631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Rosa</a:t>
            </a:r>
            <a:r>
              <a:rPr lang="en-US" dirty="0"/>
              <a:t> hybrid cv./ Hybrid Tea Rose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" y="917810"/>
            <a:ext cx="5428399" cy="5428399"/>
          </a:xfrm>
          <a:prstGeom prst="rect">
            <a:avLst/>
          </a:prstGeom>
        </p:spPr>
      </p:pic>
      <p:pic>
        <p:nvPicPr>
          <p:cNvPr id="4" name="Picture 2" descr="MVC-012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68" y="917810"/>
            <a:ext cx="3237860" cy="242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2690" y="3632009"/>
            <a:ext cx="31199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flower per stem</a:t>
            </a:r>
          </a:p>
          <a:p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Petioles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have a reddish tint</a:t>
            </a:r>
          </a:p>
          <a:p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Has thorns</a:t>
            </a:r>
          </a:p>
        </p:txBody>
      </p:sp>
    </p:spTree>
    <p:extLst>
      <p:ext uri="{BB962C8B-B14F-4D97-AF65-F5344CB8AC3E}">
        <p14:creationId xmlns:p14="http://schemas.microsoft.com/office/powerpoint/2010/main" val="42250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FFA Inservice Master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asic Excel Workbook" ma:contentTypeID="0x010100E0F45C0E3884B14D86F69C16F715BA100034B665055D71C84EB19B23098300E880" ma:contentTypeVersion="6" ma:contentTypeDescription="Blank Excel template for document library content type" ma:contentTypeScope="" ma:versionID="e485e9f50a58ea9bfb81841392e00f4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ecc3287acba05003821241183c7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D077A53E-A8F8-4613-A362-6AAE3EF4D9B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710EAF-F4C6-4A46-A6B8-F7C11BBEF0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271D1E-6D96-4BA4-86F3-355FAEAD7C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C4C674B6-D552-4B5A-A71B-A21B6E1CBA71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25992</TotalTime>
  <Words>4188</Words>
  <Application>Microsoft Office PowerPoint</Application>
  <PresentationFormat>On-screen Show (4:3)</PresentationFormat>
  <Paragraphs>852</Paragraphs>
  <Slides>121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8" baseType="lpstr">
      <vt:lpstr>Franklin Gothic Book</vt:lpstr>
      <vt:lpstr>Arial</vt:lpstr>
      <vt:lpstr>Wingdings</vt:lpstr>
      <vt:lpstr>Verdana</vt:lpstr>
      <vt:lpstr>Times New Roman</vt:lpstr>
      <vt:lpstr>Georgia</vt:lpstr>
      <vt:lpstr>FFA Inservice Master</vt:lpstr>
      <vt:lpstr>PowerPoint Presentation</vt:lpstr>
      <vt:lpstr>  </vt:lpstr>
      <vt:lpstr>Aechmea fasciata cv./ Silver Vase Bromeliad </vt:lpstr>
      <vt:lpstr>Ageratium houstonianum/Ageratum</vt:lpstr>
      <vt:lpstr>Alstroemeria hybrid cv./ Peruvian Lily</vt:lpstr>
      <vt:lpstr>Anemone coronaria/ Anemone</vt:lpstr>
      <vt:lpstr>Anethum graveolens cv./ Dill</vt:lpstr>
      <vt:lpstr>Angelonia hybrid cv./ Angelonia</vt:lpstr>
      <vt:lpstr>Anthurium x andraeanum cv./ Flamingo Plant</vt:lpstr>
      <vt:lpstr>Antirrhinum majus cv/ Snapdragon</vt:lpstr>
      <vt:lpstr>Aphelandra squarrosa cv./ Zebra Plant</vt:lpstr>
      <vt:lpstr>Araucaria heterophylla/ Norfolk Island Pine</vt:lpstr>
      <vt:lpstr>Asparagus densiflorus/ Sprengeri Fern</vt:lpstr>
      <vt:lpstr>Aster pringlei/ Monte Cassino Aster</vt:lpstr>
      <vt:lpstr>Astilbe hybrid cv./ Astilbe</vt:lpstr>
      <vt:lpstr>Begonia x semperflorens-cultorum/ Wax Begonia</vt:lpstr>
      <vt:lpstr>Begonia x tuberhybrida cv./ Tuberous Begonia</vt:lpstr>
      <vt:lpstr>Caladium x hortulanum cv./ Caladium</vt:lpstr>
      <vt:lpstr>Calibrachoa hybrid cv./ Million Bells </vt:lpstr>
      <vt:lpstr>Callistephus chinensis cv./ China Aster</vt:lpstr>
      <vt:lpstr>Campanula hybrid cv./ Campanula</vt:lpstr>
      <vt:lpstr>Canna x generalis cv./ Garden Canna</vt:lpstr>
      <vt:lpstr>Capsicum annuum/ Ornamental Pepper Plant</vt:lpstr>
      <vt:lpstr>Catharanthus roseus/ Vinca</vt:lpstr>
      <vt:lpstr>Celosia argentea cv./ Cockscomb</vt:lpstr>
      <vt:lpstr>Chamaedorea elegans/ Parlor Palm</vt:lpstr>
      <vt:lpstr>Chamelaucium uncinatum/ Waxflower</vt:lpstr>
      <vt:lpstr>Cholorophytum comosum cv./ Spider Plant</vt:lpstr>
      <vt:lpstr>Chrysanthemum x morifolium / Florist’s Chrysanthemum</vt:lpstr>
      <vt:lpstr>Clematis hybrid cv./ Clematis</vt:lpstr>
      <vt:lpstr>Codiaeum varigatum pictum/ Croton</vt:lpstr>
      <vt:lpstr>Crassula argentea / Jade Plant</vt:lpstr>
      <vt:lpstr>Cycas revoluta cv./ Sago Palm</vt:lpstr>
      <vt:lpstr>Cyclamen x persicum cv./ Florists’ Cyclamen</vt:lpstr>
      <vt:lpstr>Cymbidium cv./ Cymbidium Orchid </vt:lpstr>
      <vt:lpstr>Cymbopogon cv./ Lemongrass (herb)</vt:lpstr>
      <vt:lpstr>Dahlia hybrid cv./ Dahlia</vt:lpstr>
      <vt:lpstr>Delphinium consolida cv./ Larkspur</vt:lpstr>
      <vt:lpstr>Dendrobium cv./ Dendrobium Orchid</vt:lpstr>
      <vt:lpstr>Dianthus caryophyllus cv./ Carnation</vt:lpstr>
      <vt:lpstr>Dracaena cincta / Red Edge Dracaena </vt:lpstr>
      <vt:lpstr>Echinocactus cv./ Barrel Cactus</vt:lpstr>
      <vt:lpstr>Epipremnum aureum cv./ Golden Pothos</vt:lpstr>
      <vt:lpstr>Erica carnea cv./ Spring Heather</vt:lpstr>
      <vt:lpstr>Eucalyptus polyanthemos / Silver Dollar Eucalyptus</vt:lpstr>
      <vt:lpstr>Euphorbia pulcherrima cv./ Poinsettia</vt:lpstr>
      <vt:lpstr>Eustoma grandiflorum/ Lisianthus</vt:lpstr>
      <vt:lpstr>Exacum affine / Persian Violet</vt:lpstr>
      <vt:lpstr>Ficus benjamina cv/ Benjamin Fig</vt:lpstr>
      <vt:lpstr>Ficus elastica cv/ Rubber Plant</vt:lpstr>
      <vt:lpstr>Fragaria x ananassa cv./ Strawberry Plant</vt:lpstr>
      <vt:lpstr>Freesia x hybrida / Freesia</vt:lpstr>
      <vt:lpstr>Gardenia jasminoides / Gardenia</vt:lpstr>
      <vt:lpstr>Gerbera jamesonii / Gerbera Daisy</vt:lpstr>
      <vt:lpstr>Gladiolus x hortulanus cv./ Garden Gladiolus</vt:lpstr>
      <vt:lpstr>Gomphrena hybrid cv./ Globe Amaranths</vt:lpstr>
      <vt:lpstr>Gypsophila elegans cv./ Baby’s Breath</vt:lpstr>
      <vt:lpstr>Hedera helix cv./ English Ivy</vt:lpstr>
      <vt:lpstr>Helianthus annuus / Sunflower</vt:lpstr>
      <vt:lpstr>Hemerocallis cv./ Daylily</vt:lpstr>
      <vt:lpstr>Hippeastrum hybrid cv./ Amaryllis</vt:lpstr>
      <vt:lpstr>Hosta cv./ Hosta</vt:lpstr>
      <vt:lpstr>Hoya carnosa / Wax Plant</vt:lpstr>
      <vt:lpstr>Hyacinthus orientalis cv./ Hyacinth</vt:lpstr>
      <vt:lpstr>Hydrangea macrophylla / Big Leaf Hydrangea</vt:lpstr>
      <vt:lpstr>Impatiens hybrid cv./ Impatiens</vt:lpstr>
      <vt:lpstr>Ipomoea batatas cv./ Ornamental Sweet Potato</vt:lpstr>
      <vt:lpstr>Iris x xiphium cv./ Dutch Iris</vt:lpstr>
      <vt:lpstr>Senecio cineraria / Dusty Miller</vt:lpstr>
      <vt:lpstr>Justica brandegeana / Shrimp Plant</vt:lpstr>
      <vt:lpstr>Kalanchoe x blossfeldiana cv./ Kalanchoe</vt:lpstr>
      <vt:lpstr>Leucanthemum x superbum / Shasta Daisy</vt:lpstr>
      <vt:lpstr>Leucospermum hybrid cv./ Pin Cushion Protea</vt:lpstr>
      <vt:lpstr>Liatris spicata / Liatris</vt:lpstr>
      <vt:lpstr>Lilium hybrid cv./ Asiatic or Oriental Lily</vt:lpstr>
      <vt:lpstr>Limonium sinuatum / Statice </vt:lpstr>
      <vt:lpstr>Lobularia maritima / Alyssum</vt:lpstr>
      <vt:lpstr>Maranta leuconeura / Prayer Plant</vt:lpstr>
      <vt:lpstr>Matthiola incana cv./ Stock</vt:lpstr>
      <vt:lpstr>Monstera deliciosa / Split Leaf Philodendron</vt:lpstr>
      <vt:lpstr>Narcissus hybrid cv./ Daffodil or Narcissus</vt:lpstr>
      <vt:lpstr>Nephrolepis exaltata cv./ Boston Fern</vt:lpstr>
      <vt:lpstr>Ocimum basilicum cv./ Basil</vt:lpstr>
      <vt:lpstr>Opuntia cv./Prickly Pear Cactus</vt:lpstr>
      <vt:lpstr>Paeonia cv./ Peony</vt:lpstr>
      <vt:lpstr>Paphiopedilum hybrid cv./ Lady’s Slipper Orchid</vt:lpstr>
      <vt:lpstr>Pelargonium x hortorum cv./ Zonal Geranium</vt:lpstr>
      <vt:lpstr>Pelargonium peltatum cv./ Ivy Geranium</vt:lpstr>
      <vt:lpstr>Pentas hybrid cv./ Pentas</vt:lpstr>
      <vt:lpstr>Petroselinum crispum cv./ Parsley</vt:lpstr>
      <vt:lpstr>Petunia x hybrida cv./ Petunia </vt:lpstr>
      <vt:lpstr>Phalaenopsis cv./ Moth Orchid</vt:lpstr>
      <vt:lpstr>Philodendron scandens oxycardium / Heartleaf Philodendron</vt:lpstr>
      <vt:lpstr>Pilea cadierei / Aluminum Plant</vt:lpstr>
      <vt:lpstr>Portulaca oleracea cv./ Portulaca</vt:lpstr>
      <vt:lpstr>Primula malacoides cv./ Primrose</vt:lpstr>
      <vt:lpstr>Ranunculus hybrid cv./ Ranunculus</vt:lpstr>
      <vt:lpstr>Rhododendron simsii cv./ Florist Azalea</vt:lpstr>
      <vt:lpstr>Rosa hybrid cv./ Hybrid Tea Rose</vt:lpstr>
      <vt:lpstr>Rumohra adiantiformis / Leatherleaf Fern</vt:lpstr>
      <vt:lpstr>Saintpaulia ionantha cv./ African Violet</vt:lpstr>
      <vt:lpstr>Salvia splendens cv./ Salvia </vt:lpstr>
      <vt:lpstr>Sansevieria trifasciata cv./ Snake Plant</vt:lpstr>
      <vt:lpstr>Schefflera arboricola / Dwarf Schefflera </vt:lpstr>
      <vt:lpstr>Schlumbergera bridgesii / Christmas Cactus</vt:lpstr>
      <vt:lpstr>Sempervivum hybrid cv./ Hens and Chicks</vt:lpstr>
      <vt:lpstr>Senecio x hybridus cv./ Cineraria</vt:lpstr>
      <vt:lpstr>Sinningia speciosa Fyfiana Group cv./ Florists’ Gloxinia</vt:lpstr>
      <vt:lpstr>Solidago hybrid cv./ Solidago</vt:lpstr>
      <vt:lpstr>Solenostemon scutellarioides / Coleus</vt:lpstr>
      <vt:lpstr>Spathiphyllum / Peace Lily</vt:lpstr>
      <vt:lpstr>Stephanotis floribunda / Stephanotis</vt:lpstr>
      <vt:lpstr>Strelitzia reginae/ Bird of Paradise</vt:lpstr>
      <vt:lpstr>Syngonium podophyllum / Nephthytis</vt:lpstr>
      <vt:lpstr>Tagetes species cv./ Marigold </vt:lpstr>
      <vt:lpstr>Tradescantia zebrina / Wandering Jew</vt:lpstr>
      <vt:lpstr>Tulipa cv./ Tulip</vt:lpstr>
      <vt:lpstr>Verbena hybrid cv./ Verbena</vt:lpstr>
      <vt:lpstr>Viola x wittrockiana cv./ Pansy</vt:lpstr>
      <vt:lpstr>Zantedeschia hybrid cv./ Calla Lily </vt:lpstr>
      <vt:lpstr>Zinnia cv./ Zinnia</vt:lpstr>
    </vt:vector>
  </TitlesOfParts>
  <Company>National FFA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Information Technology</dc:creator>
  <cp:lastModifiedBy>Ann Johnson</cp:lastModifiedBy>
  <cp:revision>757</cp:revision>
  <dcterms:created xsi:type="dcterms:W3CDTF">2007-01-30T15:01:20Z</dcterms:created>
  <dcterms:modified xsi:type="dcterms:W3CDTF">2019-04-10T18:00:30Z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Basic Excel Workbook</vt:lpwstr>
  </property>
  <property fmtid="{D5CDD505-2E9C-101B-9397-08002B2CF9AE}" pid="3" name="ContentTypeId">
    <vt:lpwstr>0x010100E0F45C0E3884B14D86F69C16F715BA100034B665055D71C84EB19B23098300E880</vt:lpwstr>
  </property>
</Properties>
</file>