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46"/>
  </p:notesMasterIdLst>
  <p:handoutMasterIdLst>
    <p:handoutMasterId r:id="rId47"/>
  </p:handoutMasterIdLst>
  <p:sldIdLst>
    <p:sldId id="295" r:id="rId7"/>
    <p:sldId id="256" r:id="rId8"/>
    <p:sldId id="257" r:id="rId9"/>
    <p:sldId id="293" r:id="rId10"/>
    <p:sldId id="290" r:id="rId11"/>
    <p:sldId id="291" r:id="rId12"/>
    <p:sldId id="260" r:id="rId13"/>
    <p:sldId id="261" r:id="rId14"/>
    <p:sldId id="262" r:id="rId15"/>
    <p:sldId id="263" r:id="rId16"/>
    <p:sldId id="265" r:id="rId17"/>
    <p:sldId id="264" r:id="rId18"/>
    <p:sldId id="267" r:id="rId19"/>
    <p:sldId id="268" r:id="rId20"/>
    <p:sldId id="269" r:id="rId21"/>
    <p:sldId id="292" r:id="rId22"/>
    <p:sldId id="271" r:id="rId23"/>
    <p:sldId id="294" r:id="rId24"/>
    <p:sldId id="272" r:id="rId25"/>
    <p:sldId id="266" r:id="rId26"/>
    <p:sldId id="273" r:id="rId27"/>
    <p:sldId id="304" r:id="rId28"/>
    <p:sldId id="299" r:id="rId29"/>
    <p:sldId id="300" r:id="rId30"/>
    <p:sldId id="301" r:id="rId31"/>
    <p:sldId id="302" r:id="rId32"/>
    <p:sldId id="303" r:id="rId33"/>
    <p:sldId id="276" r:id="rId34"/>
    <p:sldId id="277" r:id="rId35"/>
    <p:sldId id="281" r:id="rId36"/>
    <p:sldId id="278" r:id="rId37"/>
    <p:sldId id="279" r:id="rId38"/>
    <p:sldId id="282" r:id="rId39"/>
    <p:sldId id="283" r:id="rId40"/>
    <p:sldId id="285" r:id="rId41"/>
    <p:sldId id="286" r:id="rId42"/>
    <p:sldId id="287" r:id="rId43"/>
    <p:sldId id="288" r:id="rId44"/>
    <p:sldId id="289" r:id="rId4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6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2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B55118-3660-40C9-9CF2-68946DC2BA0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F907EF-0784-4BBA-BCE4-4DA89533D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86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B894BC-BA36-44D0-95A6-81415E6DD67A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C588AE-95D9-44F5-B0E9-0F79DBFB3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48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six major nutrients animals need to survive are water, carbohydrates, fats, proteins, vitamins, and minerals (listed on following slide).</a:t>
            </a:r>
          </a:p>
          <a:p>
            <a:pPr marL="0" lvl="1"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2FFBBD-C58C-41BC-AEE5-0F1DF8F88EB8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3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Discuss the percentages of animal bodies that are made up of water (refer to text Figure 9-30).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02756D-3CAC-4630-8989-8664CF45E69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1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Image: alfalfa in field.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Discuss sources of protein in animal feeds.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B103A-1F90-4B37-B06B-B10ACB6D9B1D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Images: concentrate, grass hay, straw.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Ask students to identify other roughages fed to livestock (i.e., legume hays, rice grain, beet pulp, silage, fresh grass).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DFB18C-E80F-46C9-9012-86A1EC9F9764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Ask students how the form of the feed impacts the nutritional content. For example, whole corn has a lower nutritional content than cracked, rolled, or steam-flake corn because the processed corn has already been partially mechanically broken down, making the digestion process easier for the digestive system of the animals.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BCC21F-251D-418C-A18F-5FA48143EBD1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0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6858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90600" y="2743200"/>
            <a:ext cx="71628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700" b="1" spc="30" baseline="0">
                <a:solidFill>
                  <a:srgbClr val="B85F26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94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25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03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91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1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2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71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46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3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9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D9EFF8-4198-4541-AE76-213643C1E6F3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94D8A1-5DD4-43B2-A7EF-AE6108814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4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2F07B-EE02-4B56-92D3-08CD6F5FF21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5D61E2-74C9-4B1C-8527-1960D9867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540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317BA9-F6FA-4F26-85CD-A6083F909E66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E6A3B4-F194-4414-931C-6343683BE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1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6F3A85-FDB3-4982-BF8F-0BB802962326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D099CA-16B0-4F04-9B07-32396FA7C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486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435F2-F83B-4277-8B3E-D055DA0EC1FF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D27542-84DF-4778-BF99-9E690377C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03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463933-9A08-4DC8-8B75-FB893C5271E1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0C6F8C-B81C-482F-A0E2-60AFF9609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2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64FE0-A300-4A21-AE50-93A8A4DA8E73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A70D2E-9E27-4625-AF52-CB16EDA5A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0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36DFD-1647-44D9-8AAD-D56A3E21462B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23A426-D2FC-460F-875F-F28A27AD4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46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0EC0A-E293-4841-B7A1-D9E2A49941F5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21788B-FDFF-495C-A1F9-86CC42D0D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30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2893E1-6E3C-4D56-B111-A51A6F3851BC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9ADBBF-1B51-45AF-A7D9-21214CD78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06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0F20A-98FC-4AEF-8F43-651A56226314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608AA6-000F-4D9E-8EED-5A385A1B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9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C7240-2269-4B59-88FB-168356481A9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A55A70-1075-4D36-86F3-8B0C8E699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9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F02997-161E-4039-A491-A083526D59A6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A90B7D-8B29-4B1C-805A-9C29F418A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02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D801A7-92E6-4D83-9362-4DFF50FD5C38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137D6-64C5-4B64-B522-5B22A6F93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565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DA4ECC-3D0D-4E17-9E78-537E7FD06033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6A5A0B-7910-47BD-8000-A23EFF8B4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6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E5973-9033-4CB4-94A6-C310EF01A611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B751CA-E7F6-49A6-8B75-BFC40F300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14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1BAA0D-3DE4-4ADB-AD6B-196EA60474B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A5BE96-86D2-443D-9850-77F58F767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466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961C8-916A-41A3-A2FD-6BC2E057E763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0C22E0-57E1-4B5F-9269-F2A076BFC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6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B7A67-5034-4231-A450-499A47FCCFB4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6A0AD0-7DB4-45F5-A900-F26CBC71D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73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AE12F8-D014-45A6-8616-FB7F0972BB61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394995-DCBB-4012-8184-2045FB97E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77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E52D64-B4D4-4128-B63F-7D089C1B78C5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2243B9-603B-49EC-B441-91C21C489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00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BB430-80FF-4EAA-9B3A-FF7CD12BE486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C9EC19-CB43-44B3-83AB-CB976332F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3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6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1081A-2B08-44CA-BBEB-C0F42967C37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B9955E-619D-44C5-9F0F-BEBC27C5D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45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248583-66CF-4C0C-ADD3-21560673CCF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8824F-AD9E-4462-82F8-EFAAEB005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2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53C3F-5A96-4C04-AC84-43AE72EFEBD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A260BC-E39F-4F9D-B96D-5F23267D3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52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A56825-1F7E-4464-9EF9-ED49FE8C8D25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B0E526-920E-427A-BF3B-7DAD3AE8C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18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D1323-7A43-47BD-9EF6-4A64C9D2DCE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BF87DB-A5DB-4771-8C13-C4DFCD4A7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9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E58DCF-25E9-4B18-858D-FA3E40D88D5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F726AC-7863-4D3D-AE54-92C3D51ED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238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3757AC-3861-475B-A34A-CBA715F9C3B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08EB4D-4098-4D17-B8E8-E3144541B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52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1E6A23-9480-41F2-BEC1-AB69FF534FF3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1D2B5E-DEA9-47B8-951A-0CC57E32B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14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7F259-5594-4179-8055-9E8D247D7F7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D0B81D-5092-45F5-AFF0-0DBFD621E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7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68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BE46C3-A03B-4510-8AC3-A56CC93346E6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372840-8AAF-451D-8E5D-0BCEA3560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776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5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3475C-F5A1-42D4-8B83-7DE7351412DC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E7A82F-4736-46B1-933F-F29CAEBAE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091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93E13-CF95-489C-988A-F1597D3B4A3C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224916-FBEE-47C3-8F29-14B2D47E6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8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96A03D-78EC-4158-AE33-617E932ABDAB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3E022-B4BE-4345-B265-6B68B81A3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25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77470-9FEA-4BC4-AB7F-8CD66A46F00D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EC8025-D08A-481A-9C1D-AAFD04168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76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532E0B-C0FA-46D5-9A6E-49DA33D7E8B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435698-DE06-47AC-99D5-227B5436F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B3E84-6347-4192-B82F-19EFEC19980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1F7E0F-F01F-4861-946A-136352063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06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94627-160E-4302-8E99-2983C14F4A07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1C2314-4E3A-4A0A-BE4B-5498D3187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21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BE486F-6AA3-44C4-8E6F-691502D8F140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90F6DF-135D-4CEF-85BA-409238351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71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131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3C682B-CD19-46E2-AEB7-C5820434B6E2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3BDB7A-3AC6-46CA-B46B-7C8B908B2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6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5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2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447800"/>
            <a:ext cx="83058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rgbClr val="B85F26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3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4D5E79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4D5E79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458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4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95400"/>
            <a:ext cx="8458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05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Protein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51816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Protein is responsible for building and repairing cells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Protein is used to build muscle and all other structures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048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Content Placeholder 2"/>
          <p:cNvSpPr txBox="1">
            <a:spLocks/>
          </p:cNvSpPr>
          <p:nvPr/>
        </p:nvSpPr>
        <p:spPr bwMode="auto">
          <a:xfrm>
            <a:off x="228600" y="4953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©iStock.com/cta88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Vitamins</a:t>
            </a:r>
            <a:r>
              <a:rPr lang="en-US" dirty="0" smtClean="0"/>
              <a:t> are organic compounds that are essential to life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Vitamins are classified as either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Fat-soluble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Water-soluble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Vitamins are stored in various parts of the body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2672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Minerals</a:t>
            </a:r>
            <a:r>
              <a:rPr lang="en-US" dirty="0" smtClean="0"/>
              <a:t> are inorganic compounds required to sustain life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Unlike vitamins, minerals contain carbon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Minerals are used to form bones and teeth and carry oxygen throughout the body</a:t>
            </a:r>
          </a:p>
          <a:p>
            <a:pPr>
              <a:buFont typeface="Arial" charset="0"/>
              <a:buChar char="•"/>
              <a:defRPr/>
            </a:pPr>
            <a:endParaRPr lang="en-US" i="1" dirty="0"/>
          </a:p>
        </p:txBody>
      </p:sp>
      <p:pic>
        <p:nvPicPr>
          <p:cNvPr id="57348" name="Picture 2" descr="http://thumb7.shutterstock.com/display_pic_with_logo/553681/117123325/stock-photo-horse-s-teeth-as-a-background-macro-117123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20574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schankz/Shutterstock.com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Minerals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54864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Macrominerals include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Calcium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Phosphorous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Potassium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Sodium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Sulfur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Chloride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Magnesium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0226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ontent Placeholder 2"/>
          <p:cNvSpPr txBox="1">
            <a:spLocks/>
          </p:cNvSpPr>
          <p:nvPr/>
        </p:nvSpPr>
        <p:spPr bwMode="auto">
          <a:xfrm>
            <a:off x="228600" y="6019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©iStock.com/sfmorris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Nutrient Requirements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048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amount of nutrients required are based on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Age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Species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Intended use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Individual genetics</a:t>
            </a:r>
          </a:p>
          <a:p>
            <a:pPr lvl="1"/>
            <a:endParaRPr lang="en-US" altLang="en-US" i="1" smtClean="0">
              <a:latin typeface="Helvetica" panose="020B0604020202020204" pitchFamily="34" charset="0"/>
            </a:endParaRPr>
          </a:p>
        </p:txBody>
      </p:sp>
      <p:pic>
        <p:nvPicPr>
          <p:cNvPr id="59396" name="Picture 2" descr="herd of curious cows gathered behind 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/>
          <a:stretch>
            <a:fillRect/>
          </a:stretch>
        </p:blipFill>
        <p:spPr bwMode="auto">
          <a:xfrm>
            <a:off x="4114800" y="1981200"/>
            <a:ext cx="4191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Content Placeholder 2"/>
          <p:cNvSpPr txBox="1">
            <a:spLocks/>
          </p:cNvSpPr>
          <p:nvPr/>
        </p:nvSpPr>
        <p:spPr bwMode="auto">
          <a:xfrm>
            <a:off x="5943600" y="5181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paul prescott/Shutterstock.com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Types of Feed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5638800" cy="25146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There are two broad classifications of animal feed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Concentrates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Roughages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57150" indent="0">
              <a:buFont typeface="Arial" charset="0"/>
              <a:buNone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i="1" dirty="0"/>
          </a:p>
        </p:txBody>
      </p:sp>
      <p:sp>
        <p:nvSpPr>
          <p:cNvPr id="60420" name="Content Placeholder 2"/>
          <p:cNvSpPr txBox="1">
            <a:spLocks/>
          </p:cNvSpPr>
          <p:nvPr/>
        </p:nvSpPr>
        <p:spPr bwMode="auto">
          <a:xfrm>
            <a:off x="3200400" y="6400800"/>
            <a:ext cx="487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GOLFX/Shutterstock.com; Ratikova/Shutterstock.com; Guillermo del Olmo/Shutterstock.com</a:t>
            </a:r>
          </a:p>
          <a:p>
            <a:pPr eaLnBrk="0" hangingPunct="0">
              <a:spcBef>
                <a:spcPct val="20000"/>
              </a:spcBef>
            </a:pPr>
            <a:endParaRPr lang="en-US" altLang="en-US" sz="800">
              <a:latin typeface="Helvetica" panose="020B0604020202020204" pitchFamily="34" charset="0"/>
            </a:endParaRPr>
          </a:p>
        </p:txBody>
      </p:sp>
      <p:pic>
        <p:nvPicPr>
          <p:cNvPr id="60421" name="Picture 2" descr="http://thumb9.shutterstock.com/display_pic_with_logo/778984/216619936/stock-photo-special-corn-mix-from-all-organic-feed-for-chickens-216619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" r="1984"/>
          <a:stretch>
            <a:fillRect/>
          </a:stretch>
        </p:blipFill>
        <p:spPr bwMode="auto">
          <a:xfrm>
            <a:off x="304800" y="1371600"/>
            <a:ext cx="2819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4" descr="http://thumb101.shutterstock.com/display_pic_with_logo/486280/169505237/stock-photo-moved-hay-on-the-field-169505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http://thumb9.shutterstock.com/display_pic_with_logo/1096697/127725506/stock-photo-dry-straw-macro-shot-background-or-texture-127725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b="10811"/>
          <a:stretch>
            <a:fillRect/>
          </a:stretch>
        </p:blipFill>
        <p:spPr bwMode="auto">
          <a:xfrm>
            <a:off x="304800" y="495300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Concentrates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Feeds with high energy and TDNs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Typically low in fiber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Animals typically fed high-concentrate feeds include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Dairy cattle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Beef cattle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Swine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Layers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Broilers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Performance horses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Roughages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59436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Feeds with low energy and TDNs but high in fiber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Animals typically fed high roughage feeds include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Cows in cow-calf operations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Horses being fed for maintenance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Sheep used for wool production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62468" name="Content Placeholder 2"/>
          <p:cNvSpPr txBox="1">
            <a:spLocks/>
          </p:cNvSpPr>
          <p:nvPr/>
        </p:nvSpPr>
        <p:spPr bwMode="auto">
          <a:xfrm>
            <a:off x="152400" y="49530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eastern light photography/Shutterstock.om</a:t>
            </a:r>
          </a:p>
        </p:txBody>
      </p:sp>
      <p:pic>
        <p:nvPicPr>
          <p:cNvPr id="62469" name="Picture 4" descr="http://thumb1.shutterstock.com/display_pic_with_logo/146824/173231540/stock-photo-a-close-up-of-the-mouth-of-a-horse-as-it-eats-hay-173231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4300"/>
            <a:ext cx="2667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Total Digestible 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Total digestible nutrients (TDNs)</a:t>
            </a:r>
            <a:r>
              <a:rPr lang="en-US" dirty="0" smtClean="0"/>
              <a:t> are the sum of the digestible fiber, protein, lipids, and carbohydrates in a feed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Feed categories are based 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Fiber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Energy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Total digestive nutrients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Feeding Considerations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5438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amount of feed consumed daily is called a </a:t>
            </a:r>
            <a:r>
              <a:rPr lang="en-US" altLang="en-US" b="1" smtClean="0">
                <a:solidFill>
                  <a:srgbClr val="B96026"/>
                </a:solidFill>
                <a:latin typeface="Helvetica" panose="020B0604020202020204" pitchFamily="34" charset="0"/>
              </a:rPr>
              <a:t>ration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Important to understand the components of a </a:t>
            </a:r>
            <a:r>
              <a:rPr lang="en-US" altLang="en-US" b="1" smtClean="0">
                <a:solidFill>
                  <a:srgbClr val="B96026"/>
                </a:solidFill>
                <a:latin typeface="Helvetica" panose="020B0604020202020204" pitchFamily="34" charset="0"/>
              </a:rPr>
              <a:t>balanced ration </a:t>
            </a:r>
            <a:r>
              <a:rPr lang="en-US" altLang="en-US" smtClean="0">
                <a:latin typeface="Helvetica" panose="020B0604020202020204" pitchFamily="34" charset="0"/>
              </a:rPr>
              <a:t>as well factors such as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Animal preferences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Feed quality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Feed costs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Lesson 	 9.4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Animal Feeds and Feeding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Animal Preference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352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How desirable an animal finds foodstuff is </a:t>
            </a:r>
            <a:r>
              <a:rPr lang="en-US" b="1" dirty="0" smtClean="0">
                <a:solidFill>
                  <a:srgbClr val="B96026"/>
                </a:solidFill>
              </a:rPr>
              <a:t>palatability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Higher palatability does not mean the feed is more nutritious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Appetite</a:t>
            </a:r>
            <a:r>
              <a:rPr lang="en-US" dirty="0" smtClean="0"/>
              <a:t> is how much an animal desires food of any type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388143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Content Placeholder 2"/>
          <p:cNvSpPr txBox="1">
            <a:spLocks/>
          </p:cNvSpPr>
          <p:nvPr/>
        </p:nvSpPr>
        <p:spPr bwMode="auto">
          <a:xfrm>
            <a:off x="2438400" y="6400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©iStock.com/RGtimeline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Feed Quality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3048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Different types of feed require different considerations as part of a ration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Key components in feed quality include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Harvested earlier or later than its peak time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Form of feed (whole versus processed)</a:t>
            </a:r>
          </a:p>
        </p:txBody>
      </p:sp>
      <p:sp>
        <p:nvSpPr>
          <p:cNvPr id="66564" name="Content Placeholder 2"/>
          <p:cNvSpPr txBox="1">
            <a:spLocks/>
          </p:cNvSpPr>
          <p:nvPr/>
        </p:nvSpPr>
        <p:spPr bwMode="auto">
          <a:xfrm>
            <a:off x="457200" y="39624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B96026"/>
                </a:solidFill>
                <a:latin typeface="Helvetica" panose="020B0604020202020204" pitchFamily="34" charset="0"/>
              </a:rPr>
              <a:t>	How does the form of the feed impact its nutritional content?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Feedstuffs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5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Proteins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Essential for growth. Necessary for building and repairing tissue, particularly muscle tissue</a:t>
            </a:r>
          </a:p>
          <a:p>
            <a:endParaRPr lang="en-US" altLang="en-US" sz="1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Sources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Soybean Meal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Distillers Grains (Dry and Wet)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Alfalfa Meal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Blood or Bone Meal (non-ruminant diets)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0484" name="Picture 5" descr="Image result for Soybean M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5908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Image result for DDG M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964113"/>
            <a:ext cx="22447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Carbohydrates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Necessary to provide energy to the diet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Sources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Silage (Barley, Corn, and Alfalfa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Barley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Corn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Beet Pulp </a:t>
            </a:r>
          </a:p>
        </p:txBody>
      </p:sp>
      <p:pic>
        <p:nvPicPr>
          <p:cNvPr id="21508" name="Picture 5" descr="Image result for Corn g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92575"/>
            <a:ext cx="2819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Image result for Bar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1438"/>
            <a:ext cx="2114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Image result for Beet Pu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7" y="3959225"/>
            <a:ext cx="2857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Fats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Often added to increase the energy of the ration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Sources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Canola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Cottonseed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Linseed</a:t>
            </a:r>
          </a:p>
          <a:p>
            <a:pPr lvl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Sunflowers</a:t>
            </a:r>
          </a:p>
        </p:txBody>
      </p:sp>
      <p:pic>
        <p:nvPicPr>
          <p:cNvPr id="22532" name="Picture 5" descr="Image result for Black Sunflower S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3095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mage result for Linseed M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285456"/>
            <a:ext cx="2193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Image result for Canola S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30725"/>
            <a:ext cx="23939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Minerals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477000" cy="53276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Free Choice to provide necessary levels of Macro and Micro </a:t>
            </a:r>
            <a:r>
              <a:rPr lang="en-US" altLang="en-US" dirty="0" err="1" smtClean="0">
                <a:solidFill>
                  <a:schemeClr val="tx1"/>
                </a:solidFill>
              </a:rPr>
              <a:t>minearals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Macrominerals</a:t>
            </a:r>
            <a:r>
              <a:rPr lang="en-US" altLang="en-US" dirty="0" smtClean="0">
                <a:solidFill>
                  <a:schemeClr val="tx1"/>
                </a:solidFill>
              </a:rPr>
              <a:t>: calcium, chloride, iron, magnesium, sodium, potassium, phosphorus and sulfur.</a:t>
            </a: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Microminerals</a:t>
            </a:r>
            <a:r>
              <a:rPr lang="en-US" altLang="en-US" dirty="0" smtClean="0">
                <a:solidFill>
                  <a:schemeClr val="tx1"/>
                </a:solidFill>
              </a:rPr>
              <a:t>: chromium, cobalt, copper, fluoride, iodine, iron, manganese, selenium and zinc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2667000"/>
            <a:ext cx="1795462" cy="22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Vitamins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Sources: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Plant based feedstuffs (Alfalfa, Corn, Barley, Wheat, Oats, </a:t>
            </a:r>
            <a:r>
              <a:rPr lang="en-US" altLang="en-US" dirty="0" err="1" smtClean="0">
                <a:solidFill>
                  <a:schemeClr val="tx1"/>
                </a:solidFill>
              </a:rPr>
              <a:t>etc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580" name="Picture 2" descr="Image result for Fod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0563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Image result for Fod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222625"/>
            <a:ext cx="4629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How Digestion Works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Digestion is the process of breaking down food 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There are two types of digestion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Mechanical digestion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Chemical digestion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4876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/>
          <p:cNvSpPr txBox="1">
            <a:spLocks/>
          </p:cNvSpPr>
          <p:nvPr/>
        </p:nvSpPr>
        <p:spPr bwMode="auto">
          <a:xfrm>
            <a:off x="533400" y="6248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©iStock.com/Jevtic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Basics of Digestion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All mammals have a similar digestive journey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Step 1: Food is taken through the mouth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Step 2: Food travels down the esophagus to the stomach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Step 3: Food passes into the small intestine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Step 4: The large intestine allows for continued absorption of nutrients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Step 5: Excess product leaves the body through the rectum and anus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9-B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492362"/>
            <a:ext cx="1905000" cy="48094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Lesson Outcomes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51752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Identify the six major nutrients and explain their role in animal feeding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Determine the components of an animal ration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Explain the importance of feeding high-quality feeds</a:t>
            </a:r>
          </a:p>
          <a:p>
            <a:pPr lvl="1"/>
            <a:endParaRPr lang="en-US" altLang="en-US" smtClean="0">
              <a:latin typeface="Helvetica" panose="020B0604020202020204" pitchFamily="34" charset="0"/>
            </a:endParaRPr>
          </a:p>
          <a:p>
            <a:pPr lvl="1"/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6096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Official/Shutterstock.com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Types of Digestive Systems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different types of digestive systems are driving factors in the proper feeding of animals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 types of digestive systems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Ruminant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Monogastric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Modified monogastric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Avian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Ruminant Digestive Systems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ruminant system has four compartments to its stomach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Rumen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Reticulum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Omasum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Abomasum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9300"/>
            <a:ext cx="5640388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Content Placeholder 2"/>
          <p:cNvSpPr txBox="1">
            <a:spLocks/>
          </p:cNvSpPr>
          <p:nvPr/>
        </p:nvSpPr>
        <p:spPr bwMode="auto">
          <a:xfrm>
            <a:off x="70104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Monogastric Digestive System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monogastric digestive system has a single compartment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Animals with monogastric systems do not perform well when fed high-roughage diets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276600"/>
            <a:ext cx="5662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Content Placeholder 2"/>
          <p:cNvSpPr txBox="1">
            <a:spLocks/>
          </p:cNvSpPr>
          <p:nvPr/>
        </p:nvSpPr>
        <p:spPr bwMode="auto">
          <a:xfrm>
            <a:off x="6553200" y="6248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TAMU Livestock Judging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87625"/>
            <a:ext cx="47196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Modified Monogastric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191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modified monogastric digestive system has a single compartment stomach and an enlarged cecum for microbial digestion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The </a:t>
            </a:r>
            <a:r>
              <a:rPr lang="en-US" altLang="en-US" b="1" smtClean="0">
                <a:solidFill>
                  <a:srgbClr val="B96026"/>
                </a:solidFill>
                <a:latin typeface="Helvetica" panose="020B0604020202020204" pitchFamily="34" charset="0"/>
              </a:rPr>
              <a:t>cecum</a:t>
            </a:r>
            <a:r>
              <a:rPr lang="en-US" altLang="en-US" smtClean="0">
                <a:latin typeface="Helvetica" panose="020B0604020202020204" pitchFamily="34" charset="0"/>
              </a:rPr>
              <a:t> is a pouch-like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area found at the 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beginning of the</a:t>
            </a:r>
            <a:br>
              <a:rPr lang="en-US" altLang="en-US" smtClean="0">
                <a:latin typeface="Helvetica" panose="020B0604020202020204" pitchFamily="34" charset="0"/>
              </a:rPr>
            </a:br>
            <a:r>
              <a:rPr lang="en-US" altLang="en-US" smtClean="0">
                <a:latin typeface="Helvetica" panose="020B0604020202020204" pitchFamily="34" charset="0"/>
              </a:rPr>
              <a:t>large intestine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86000"/>
            <a:ext cx="5545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Avian Digestive System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The avian digestive system is the digestive system used by poultry and all birds</a:t>
            </a:r>
          </a:p>
        </p:txBody>
      </p:sp>
      <p:sp>
        <p:nvSpPr>
          <p:cNvPr id="73733" name="Content Placeholder 2"/>
          <p:cNvSpPr txBox="1">
            <a:spLocks/>
          </p:cNvSpPr>
          <p:nvPr/>
        </p:nvSpPr>
        <p:spPr bwMode="auto">
          <a:xfrm>
            <a:off x="46482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Poultry CRC</a:t>
            </a: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Digestive Disorders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2667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Proper feeding is critical to avoid digestive disorders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Digestive disorders are one of the leading causes of death in all livestock animals</a:t>
            </a:r>
          </a:p>
        </p:txBody>
      </p:sp>
      <p:pic>
        <p:nvPicPr>
          <p:cNvPr id="74756" name="Picture 2" descr="Several horses in the paddock and bent over eating dry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00400"/>
            <a:ext cx="45704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Content Placeholder 2"/>
          <p:cNvSpPr txBox="1">
            <a:spLocks/>
          </p:cNvSpPr>
          <p:nvPr/>
        </p:nvSpPr>
        <p:spPr bwMode="auto">
          <a:xfrm>
            <a:off x="5257800" y="62484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Dimedrol68/Shutterstock.com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Acidosis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Acidosis</a:t>
            </a:r>
            <a:r>
              <a:rPr lang="en-US" dirty="0" smtClean="0"/>
              <a:t> is caused when the pH level of a ruminant animal remains acidic for an extended period of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This disorder is usually due to rapid intake of highly digestible concentrates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Bloat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Bloat</a:t>
            </a:r>
            <a:r>
              <a:rPr lang="en-US" dirty="0" smtClean="0"/>
              <a:t> is a condition in livestock animals where excessive gases build up in the rumen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May be caused by an obstruction, or by a buildup of froth preventing gas from being belched</a:t>
            </a:r>
            <a:endParaRPr lang="en-US" dirty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Content Placeholder 2"/>
          <p:cNvSpPr txBox="1">
            <a:spLocks/>
          </p:cNvSpPr>
          <p:nvPr/>
        </p:nvSpPr>
        <p:spPr bwMode="auto">
          <a:xfrm>
            <a:off x="6400800" y="6400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©iStock.com/GlobalP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Colic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Colic </a:t>
            </a:r>
            <a:r>
              <a:rPr lang="en-US" dirty="0" smtClean="0"/>
              <a:t>is a digestive disorder that is the number one cause of death in horses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Colic basically means any digestive pain in horses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Colic can be caused by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Poor quality of feed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Twisted intestines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Ingestion of sand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When the horse is hot and drinks excessive amounts of water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Scours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B96026"/>
                </a:solidFill>
              </a:rPr>
              <a:t>Scours </a:t>
            </a:r>
            <a:r>
              <a:rPr lang="en-US" dirty="0" smtClean="0"/>
              <a:t>is a digestive disorder characterized by extreme diarrhea in young animals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Scours causes more loss of young animals than any other condition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Bacterial and viral digestive infection is a leading cause of scours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Hydration is key to recovery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-B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492362"/>
            <a:ext cx="1905000" cy="48094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Lesson Outcomes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51752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Compare and contrast the functions of different animal digestive systems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Examine some common digestive disorders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49157" name="Content Placeholder 2"/>
          <p:cNvSpPr txBox="1">
            <a:spLocks/>
          </p:cNvSpPr>
          <p:nvPr/>
        </p:nvSpPr>
        <p:spPr bwMode="auto">
          <a:xfrm>
            <a:off x="609600" y="6324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Official/Shutterstock.com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Nutrients	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19812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A </a:t>
            </a:r>
            <a:r>
              <a:rPr lang="en-US" altLang="en-US" b="1" smtClean="0">
                <a:solidFill>
                  <a:srgbClr val="B96026"/>
                </a:solidFill>
                <a:latin typeface="Helvetica" panose="020B0604020202020204" pitchFamily="34" charset="0"/>
              </a:rPr>
              <a:t>nutrient</a:t>
            </a:r>
            <a:r>
              <a:rPr lang="en-US" altLang="en-US" smtClean="0">
                <a:latin typeface="Helvetica" panose="020B0604020202020204" pitchFamily="34" charset="0"/>
              </a:rPr>
              <a:t> is a substance that provides nourishment essential for growth and the maintenance of life</a:t>
            </a:r>
          </a:p>
        </p:txBody>
      </p:sp>
      <p:sp>
        <p:nvSpPr>
          <p:cNvPr id="50180" name="Content Placeholder 2"/>
          <p:cNvSpPr txBox="1">
            <a:spLocks/>
          </p:cNvSpPr>
          <p:nvPr/>
        </p:nvSpPr>
        <p:spPr bwMode="auto">
          <a:xfrm>
            <a:off x="457200" y="39624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B96026"/>
                </a:solidFill>
                <a:latin typeface="Helvetica" panose="020B0604020202020204" pitchFamily="34" charset="0"/>
              </a:rPr>
              <a:t>	What are the six major nutrients an animal needs to survive?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Nutrients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Six major nutrients animals need to survive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Water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Carbohydrates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Fats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Proteins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Vitamins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Minerals</a:t>
            </a: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Water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5943600" cy="51816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Water is the single most important nutrient for any animal</a:t>
            </a:r>
          </a:p>
          <a:p>
            <a:pPr lvl="1"/>
            <a:r>
              <a:rPr lang="en-US" altLang="en-US" smtClean="0">
                <a:latin typeface="Helvetica" panose="020B0604020202020204" pitchFamily="34" charset="0"/>
              </a:rPr>
              <a:t>Providing clean, free flowing, or regularly changed water for your animals is essential</a:t>
            </a:r>
          </a:p>
          <a:p>
            <a:pPr lvl="1"/>
            <a:endParaRPr lang="en-US" altLang="en-US" smtClean="0">
              <a:latin typeface="Helvetica" panose="020B0604020202020204" pitchFamily="34" charset="0"/>
            </a:endParaRPr>
          </a:p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52228" name="Content Placeholder 2"/>
          <p:cNvSpPr txBox="1">
            <a:spLocks/>
          </p:cNvSpPr>
          <p:nvPr/>
        </p:nvSpPr>
        <p:spPr bwMode="auto">
          <a:xfrm>
            <a:off x="381000" y="56388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Sari ONeal/Shutterstock.com</a:t>
            </a:r>
          </a:p>
        </p:txBody>
      </p:sp>
      <p:pic>
        <p:nvPicPr>
          <p:cNvPr id="52229" name="Picture 2" descr="http://thumb101.shutterstock.com/display_pic_with_logo/576892/129177353/stock-photo-head-on-shot-of-a-horse-drinking-from-a-water-trough-in-summer-129177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0650"/>
            <a:ext cx="24574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Carbohydrates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0" y="1371600"/>
            <a:ext cx="5791200" cy="381000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Carbohydrates provide energy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Carbohydrates are easily broken down for use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Unused carbohydrates are stored as fat</a:t>
            </a:r>
          </a:p>
          <a:p>
            <a:pPr lvl="1"/>
            <a:endParaRPr lang="en-US" altLang="en-US" smtClean="0">
              <a:latin typeface="Helvetica" panose="020B0604020202020204" pitchFamily="34" charset="0"/>
            </a:endParaRPr>
          </a:p>
          <a:p>
            <a:pPr lvl="1"/>
            <a:endParaRPr lang="en-US" altLang="en-US" i="1" smtClean="0">
              <a:latin typeface="Helvetica" panose="020B0604020202020204" pitchFamily="34" charset="0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9700"/>
            <a:ext cx="2743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Content Placeholder 2"/>
          <p:cNvSpPr txBox="1">
            <a:spLocks/>
          </p:cNvSpPr>
          <p:nvPr/>
        </p:nvSpPr>
        <p:spPr bwMode="auto">
          <a:xfrm>
            <a:off x="228600" y="5486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Calibri" panose="020F0502020204030204" pitchFamily="34" charset="0"/>
              </a:rPr>
              <a:t>©iStock.com/wlfella</a:t>
            </a:r>
            <a:endParaRPr lang="en-US" altLang="en-US" sz="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Fats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276600" y="1295400"/>
            <a:ext cx="5562600" cy="5327650"/>
          </a:xfrm>
        </p:spPr>
        <p:txBody>
          <a:bodyPr/>
          <a:lstStyle/>
          <a:p>
            <a:r>
              <a:rPr lang="en-US" altLang="en-US" smtClean="0">
                <a:latin typeface="Helvetica" panose="020B0604020202020204" pitchFamily="34" charset="0"/>
              </a:rPr>
              <a:t>Fats provide long-term storage of energy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Production animals need adequate fat to produce high-quality meat</a:t>
            </a:r>
          </a:p>
          <a:p>
            <a:r>
              <a:rPr lang="en-US" altLang="en-US" smtClean="0">
                <a:latin typeface="Helvetica" panose="020B0604020202020204" pitchFamily="34" charset="0"/>
              </a:rPr>
              <a:t>Fats are also called lipids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9273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ontent Placeholder 2"/>
          <p:cNvSpPr txBox="1">
            <a:spLocks/>
          </p:cNvSpPr>
          <p:nvPr/>
        </p:nvSpPr>
        <p:spPr bwMode="auto">
          <a:xfrm>
            <a:off x="304800" y="5638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n-US" sz="800">
                <a:latin typeface="Helvetica" panose="020B0604020202020204" pitchFamily="34" charset="0"/>
              </a:rPr>
              <a:t>©iStock.com/neiljlangan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loss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pafnr2017</Template>
  <TotalTime>0</TotalTime>
  <Words>1161</Words>
  <Application>Microsoft Office PowerPoint</Application>
  <PresentationFormat>On-screen Show (4:3)</PresentationFormat>
  <Paragraphs>219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</vt:lpstr>
      <vt:lpstr>Content</vt:lpstr>
      <vt:lpstr>Glossary</vt:lpstr>
      <vt:lpstr>Question</vt:lpstr>
      <vt:lpstr>PowerPoint Presentation</vt:lpstr>
      <vt:lpstr>PowerPoint Presentation</vt:lpstr>
      <vt:lpstr>Lesson Outcomes</vt:lpstr>
      <vt:lpstr>Lesson Outcomes</vt:lpstr>
      <vt:lpstr>Nutrients </vt:lpstr>
      <vt:lpstr>Nutrients</vt:lpstr>
      <vt:lpstr>Water</vt:lpstr>
      <vt:lpstr>Carbohydrates</vt:lpstr>
      <vt:lpstr>Fats</vt:lpstr>
      <vt:lpstr>Protein</vt:lpstr>
      <vt:lpstr>Vitamins</vt:lpstr>
      <vt:lpstr>Minerals</vt:lpstr>
      <vt:lpstr>Minerals</vt:lpstr>
      <vt:lpstr>Nutrient Requirements</vt:lpstr>
      <vt:lpstr>Types of Feed</vt:lpstr>
      <vt:lpstr>Concentrates</vt:lpstr>
      <vt:lpstr>Roughages</vt:lpstr>
      <vt:lpstr>Total Digestible Nutrients</vt:lpstr>
      <vt:lpstr>Feeding Considerations</vt:lpstr>
      <vt:lpstr>Animal Preference</vt:lpstr>
      <vt:lpstr>Feed Quality</vt:lpstr>
      <vt:lpstr>PowerPoint Presentation</vt:lpstr>
      <vt:lpstr>Proteins</vt:lpstr>
      <vt:lpstr>Carbohydrates </vt:lpstr>
      <vt:lpstr>Fats </vt:lpstr>
      <vt:lpstr>Minerals </vt:lpstr>
      <vt:lpstr>Vitamins</vt:lpstr>
      <vt:lpstr>How Digestion Works</vt:lpstr>
      <vt:lpstr>The Basics of Digestion</vt:lpstr>
      <vt:lpstr>Types of Digestive Systems</vt:lpstr>
      <vt:lpstr>Ruminant Digestive Systems</vt:lpstr>
      <vt:lpstr>Monogastric Digestive System</vt:lpstr>
      <vt:lpstr>Modified Monogastric</vt:lpstr>
      <vt:lpstr>Avian Digestive System</vt:lpstr>
      <vt:lpstr>Digestive Disorders</vt:lpstr>
      <vt:lpstr>Acidosis</vt:lpstr>
      <vt:lpstr>Bloat</vt:lpstr>
      <vt:lpstr>Colic</vt:lpstr>
      <vt:lpstr>Scours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2016-07-26T19:52:47Z</dcterms:created>
  <dcterms:modified xsi:type="dcterms:W3CDTF">2019-09-18T14:21:43Z</dcterms:modified>
</cp:coreProperties>
</file>