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</p:sldMasterIdLst>
  <p:notesMasterIdLst>
    <p:notesMasterId r:id="rId23"/>
  </p:notesMasterIdLst>
  <p:handoutMasterIdLst>
    <p:handoutMasterId r:id="rId24"/>
  </p:handoutMasterIdLst>
  <p:sldIdLst>
    <p:sldId id="285" r:id="rId7"/>
    <p:sldId id="284" r:id="rId8"/>
    <p:sldId id="277" r:id="rId9"/>
    <p:sldId id="291" r:id="rId10"/>
    <p:sldId id="281" r:id="rId11"/>
    <p:sldId id="278" r:id="rId12"/>
    <p:sldId id="286" r:id="rId13"/>
    <p:sldId id="287" r:id="rId14"/>
    <p:sldId id="288" r:id="rId15"/>
    <p:sldId id="290" r:id="rId16"/>
    <p:sldId id="292" r:id="rId17"/>
    <p:sldId id="279" r:id="rId18"/>
    <p:sldId id="293" r:id="rId19"/>
    <p:sldId id="282" r:id="rId20"/>
    <p:sldId id="283" r:id="rId21"/>
    <p:sldId id="294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6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2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B55118-3660-40C9-9CF2-68946DC2BA07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2F907EF-0784-4BBA-BCE4-4DA89533D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05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B894BC-BA36-44D0-95A6-81415E6DD67A}" type="datetimeFigureOut">
              <a:rPr lang="en-US"/>
              <a:pPr>
                <a:defRPr/>
              </a:pPr>
              <a:t>8/25/2019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BC588AE-95D9-44F5-B0E9-0F79DBFB3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938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6858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90600" y="2743200"/>
            <a:ext cx="71628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700" b="1" spc="30" baseline="0">
                <a:solidFill>
                  <a:srgbClr val="B85F26"/>
                </a:solidFill>
                <a:effectLst/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94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25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032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14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5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91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0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15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220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1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90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71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46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38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95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D9EFF8-4198-4541-AE76-213643C1E6F3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94D8A1-5DD4-43B2-A7EF-AE6108814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19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34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D2F07B-EE02-4B56-92D3-08CD6F5FF21A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5D61E2-74C9-4B1C-8527-1960D9867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82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540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317BA9-F6FA-4F26-85CD-A6083F909E66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E6A3B4-F194-4414-931C-6343683BE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1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6F3A85-FDB3-4982-BF8F-0BB802962326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D099CA-16B0-4F04-9B07-32396FA7C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486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8435F2-F83B-4277-8B3E-D055DA0EC1FF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D27542-84DF-4778-BF99-9E690377C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203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463933-9A08-4DC8-8B75-FB893C5271E1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0C6F8C-B81C-482F-A0E2-60AFF9609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742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B64FE0-A300-4A21-AE50-93A8A4DA8E73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A70D2E-9E27-4625-AF52-CB16EDA5A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406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36DFD-1647-44D9-8AAD-D56A3E21462B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23A426-D2FC-460F-875F-F28A27AD4D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46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40EC0A-E293-4841-B7A1-D9E2A49941F5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21788B-FDFF-495C-A1F9-86CC42D0D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030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2893E1-6E3C-4D56-B111-A51A6F3851BC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B9ADBBF-1B51-45AF-A7D9-21214CD78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906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D0F20A-98FC-4AEF-8F43-651A56226314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608AA6-000F-4D9E-8EED-5A385A1B9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9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3C7240-2269-4B59-88FB-168356481A97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A55A70-1075-4D36-86F3-8B0C8E699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95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5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F02997-161E-4039-A491-A083526D59A6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A90B7D-8B29-4B1C-805A-9C29F418A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202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D801A7-92E6-4D83-9362-4DFF50FD5C38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2137D6-64C5-4B64-B522-5B22A6F93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565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DA4ECC-3D0D-4E17-9E78-537E7FD06033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6A5A0B-7910-47BD-8000-A23EFF8B4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6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EE5973-9033-4CB4-94A6-C310EF01A611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B751CA-E7F6-49A6-8B75-BFC40F300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714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1BAA0D-3DE4-4ADB-AD6B-196EA60474B7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A5BE96-86D2-443D-9850-77F58F767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466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1961C8-916A-41A3-A2FD-6BC2E057E763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0C22E0-57E1-4B5F-9269-F2A076BFC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463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BB7A67-5034-4231-A450-499A47FCCFB4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6A0AD0-7DB4-45F5-A900-F26CBC71D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373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AE12F8-D014-45A6-8616-FB7F0972BB61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394995-DCBB-4012-8184-2045FB97E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777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E52D64-B4D4-4128-B63F-7D089C1B78C5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2243B9-603B-49EC-B441-91C21C489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500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CBB430-80FF-4EAA-9B3A-FF7CD12BE486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C9EC19-CB43-44B3-83AB-CB976332F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83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762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1081A-2B08-44CA-BBEB-C0F42967C37A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B9955E-619D-44C5-9F0F-BEBC27C5D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45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248583-66CF-4C0C-ADD3-21560673CCFA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78824F-AD9E-4462-82F8-EFAAEB005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42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553C3F-5A96-4C04-AC84-43AE72EFEBD7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A260BC-E39F-4F9D-B96D-5F23267D3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652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A56825-1F7E-4464-9EF9-ED49FE8C8D25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B0E526-920E-427A-BF3B-7DAD3AE8C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18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3D1323-7A43-47BD-9EF6-4A64C9D2DCE7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BF87DB-A5DB-4771-8C13-C4DFCD4A7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79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E58DCF-25E9-4B18-858D-FA3E40D88D5A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F726AC-7863-4D3D-AE54-92C3D51ED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238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3757AC-3861-475B-A34A-CBA715F9C3B7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08EB4D-4098-4D17-B8E8-E3144541B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529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1E6A23-9480-41F2-BEC1-AB69FF534FF3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1D2B5E-DEA9-47B8-951A-0CC57E32B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214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37F259-5594-4179-8055-9E8D247D7F77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D0B81D-5092-45F5-AFF0-0DBFD621E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7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68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BE46C3-A03B-4510-8AC3-A56CC93346E6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372840-8AAF-451D-8E5D-0BCEA3560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7768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452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A3475C-F5A1-42D4-8B83-7DE7351412DC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E7A82F-4736-46B1-933F-F29CAEBAE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0091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493E13-CF95-489C-988A-F1597D3B4A3C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224916-FBEE-47C3-8F29-14B2D47E62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280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96A03D-78EC-4158-AE33-617E932ABDAB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73E022-B4BE-4345-B265-6B68B81A3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625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77470-9FEA-4BC4-AB7F-8CD66A46F00D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EC8025-D08A-481A-9C1D-AAFD04168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976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532E0B-C0FA-46D5-9A6E-49DA33D7E8BA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435698-DE06-47AC-99D5-227B5436F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5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2B3E84-6347-4192-B82F-19EFEC199807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1F7E0F-F01F-4861-946A-136352063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06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F94627-160E-4302-8E99-2983C14F4A07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1C2314-4E3A-4A0A-BE4B-5498D3187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221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BE486F-6AA3-44C4-8E6F-691502D8F140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90F6DF-135D-4CEF-85BA-409238351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71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1310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3C682B-CD19-46E2-AEB7-C5820434B6E2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43BDB7A-3AC6-46CA-B46B-7C8B908B2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6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5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22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447800"/>
            <a:ext cx="83058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smtClean="0">
                <a:solidFill>
                  <a:srgbClr val="B85F26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3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rgbClr val="4D5E79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4D5E79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4D5E79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4D5E79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4D5E79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95400"/>
            <a:ext cx="84582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04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95400"/>
            <a:ext cx="84582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05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1.xml"/><Relationship Id="rId1" Type="http://schemas.openxmlformats.org/officeDocument/2006/relationships/video" Target="https://www.youtube.com/embed/zALi4FDVkn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76800"/>
            <a:ext cx="7772400" cy="1470025"/>
          </a:xfrm>
        </p:spPr>
        <p:txBody>
          <a:bodyPr/>
          <a:lstStyle/>
          <a:p>
            <a:pPr algn="ctr"/>
            <a:r>
              <a:rPr lang="en-US" sz="8000" dirty="0" smtClean="0"/>
              <a:t>DIGESTION &amp; DIGESTIVE SYSTEMS OF LIVESTOCK </a:t>
            </a:r>
            <a:endParaRPr lang="en-US" sz="8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76400" cy="105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44" y="142875"/>
            <a:ext cx="1875073" cy="105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52400"/>
            <a:ext cx="1461121" cy="105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41" y="152400"/>
            <a:ext cx="1249933" cy="10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99" y="142875"/>
            <a:ext cx="1405102" cy="108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Ruminate Digestive Systems </a:t>
            </a:r>
            <a:endParaRPr lang="en-US" dirty="0"/>
          </a:p>
        </p:txBody>
      </p:sp>
      <p:pic>
        <p:nvPicPr>
          <p:cNvPr id="4" name="zALi4FDVkn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" y="1295400"/>
            <a:ext cx="90762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Ruminant Digestive Systems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Examples of animals with a ruminant digestive system include: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Cattle</a:t>
            </a:r>
            <a:endParaRPr lang="en-US" altLang="en-US" dirty="0" smtClean="0">
              <a:latin typeface="Helvetica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Sheep</a:t>
            </a:r>
            <a:endParaRPr lang="en-US" altLang="en-US" dirty="0" smtClean="0">
              <a:latin typeface="Helvetica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Goats</a:t>
            </a:r>
            <a:endParaRPr lang="en-US" altLang="en-US" dirty="0" smtClean="0">
              <a:latin typeface="Helvetica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Buffalo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Deer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Elk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Giraffes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Camels</a:t>
            </a:r>
            <a:endParaRPr lang="en-US" altLang="en-US" dirty="0" smtClean="0">
              <a:latin typeface="Helvetica" panose="020B0604020202020204" pitchFamily="34" charset="0"/>
            </a:endParaRPr>
          </a:p>
        </p:txBody>
      </p:sp>
      <p:sp>
        <p:nvSpPr>
          <p:cNvPr id="70661" name="Content Placeholder 2"/>
          <p:cNvSpPr txBox="1">
            <a:spLocks/>
          </p:cNvSpPr>
          <p:nvPr/>
        </p:nvSpPr>
        <p:spPr bwMode="auto">
          <a:xfrm>
            <a:off x="7010400" y="63246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TAMU Livestock Judging</a:t>
            </a:r>
          </a:p>
        </p:txBody>
      </p:sp>
    </p:spTree>
    <p:extLst>
      <p:ext uri="{BB962C8B-B14F-4D97-AF65-F5344CB8AC3E}">
        <p14:creationId xmlns:p14="http://schemas.microsoft.com/office/powerpoint/2010/main" val="32140490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Monogastric Digestive System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 monogastric digestive system has a single compartment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Animals with monogastric systems do not perform well when fed high-roughage diets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276600"/>
            <a:ext cx="56626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Content Placeholder 2"/>
          <p:cNvSpPr txBox="1">
            <a:spLocks/>
          </p:cNvSpPr>
          <p:nvPr/>
        </p:nvSpPr>
        <p:spPr bwMode="auto">
          <a:xfrm>
            <a:off x="6553200" y="62484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TAMU Livestock Judging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Monogastric</a:t>
            </a:r>
            <a:r>
              <a:rPr lang="en-US" altLang="en-US" dirty="0" smtClean="0">
                <a:latin typeface="Helvetica" panose="020B0604020202020204" pitchFamily="34" charset="0"/>
              </a:rPr>
              <a:t> </a:t>
            </a:r>
            <a:r>
              <a:rPr lang="en-US" altLang="en-US" dirty="0" smtClean="0">
                <a:latin typeface="Helvetica" panose="020B0604020202020204" pitchFamily="34" charset="0"/>
              </a:rPr>
              <a:t>Digestive </a:t>
            </a:r>
            <a:r>
              <a:rPr lang="en-US" altLang="en-US" dirty="0" smtClean="0">
                <a:latin typeface="Helvetica" panose="020B0604020202020204" pitchFamily="34" charset="0"/>
              </a:rPr>
              <a:t>System</a:t>
            </a:r>
            <a:endParaRPr lang="en-US" altLang="en-US" dirty="0" smtClean="0">
              <a:latin typeface="Helvetica" panose="020B0604020202020204" pitchFamily="34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Examples of animals with a Monogastric digestive system include: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Swine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Dogs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Humans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Rats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Cats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Rabbits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Horses</a:t>
            </a:r>
            <a:endParaRPr lang="en-US" altLang="en-US" dirty="0" smtClean="0">
              <a:latin typeface="Helvetica" panose="020B0604020202020204" pitchFamily="34" charset="0"/>
            </a:endParaRPr>
          </a:p>
        </p:txBody>
      </p:sp>
      <p:sp>
        <p:nvSpPr>
          <p:cNvPr id="70661" name="Content Placeholder 2"/>
          <p:cNvSpPr txBox="1">
            <a:spLocks/>
          </p:cNvSpPr>
          <p:nvPr/>
        </p:nvSpPr>
        <p:spPr bwMode="auto">
          <a:xfrm>
            <a:off x="7010400" y="63246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TAMU Livestock Judging</a:t>
            </a:r>
          </a:p>
        </p:txBody>
      </p:sp>
    </p:spTree>
    <p:extLst>
      <p:ext uri="{BB962C8B-B14F-4D97-AF65-F5344CB8AC3E}">
        <p14:creationId xmlns:p14="http://schemas.microsoft.com/office/powerpoint/2010/main" val="173752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87625"/>
            <a:ext cx="4719638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Modified Monogastric</a:t>
            </a:r>
          </a:p>
        </p:txBody>
      </p:sp>
      <p:sp>
        <p:nvSpPr>
          <p:cNvPr id="72708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1910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 modified monogastric digestive system has a single compartment stomach and an enlarged cecum for microbial digestion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The </a:t>
            </a:r>
            <a:r>
              <a:rPr lang="en-US" altLang="en-US" b="1" smtClean="0">
                <a:solidFill>
                  <a:srgbClr val="B96026"/>
                </a:solidFill>
                <a:latin typeface="Helvetica" panose="020B0604020202020204" pitchFamily="34" charset="0"/>
              </a:rPr>
              <a:t>cecum</a:t>
            </a:r>
            <a:r>
              <a:rPr lang="en-US" altLang="en-US" smtClean="0">
                <a:latin typeface="Helvetica" panose="020B0604020202020204" pitchFamily="34" charset="0"/>
              </a:rPr>
              <a:t> is a pouch-like</a:t>
            </a:r>
            <a:br>
              <a:rPr lang="en-US" altLang="en-US" smtClean="0">
                <a:latin typeface="Helvetica" panose="020B0604020202020204" pitchFamily="34" charset="0"/>
              </a:rPr>
            </a:br>
            <a:r>
              <a:rPr lang="en-US" altLang="en-US" smtClean="0">
                <a:latin typeface="Helvetica" panose="020B0604020202020204" pitchFamily="34" charset="0"/>
              </a:rPr>
              <a:t>area found at the </a:t>
            </a:r>
            <a:br>
              <a:rPr lang="en-US" altLang="en-US" smtClean="0">
                <a:latin typeface="Helvetica" panose="020B0604020202020204" pitchFamily="34" charset="0"/>
              </a:rPr>
            </a:br>
            <a:r>
              <a:rPr lang="en-US" altLang="en-US" smtClean="0">
                <a:latin typeface="Helvetica" panose="020B0604020202020204" pitchFamily="34" charset="0"/>
              </a:rPr>
              <a:t>beginning of the</a:t>
            </a:r>
            <a:br>
              <a:rPr lang="en-US" altLang="en-US" smtClean="0">
                <a:latin typeface="Helvetica" panose="020B0604020202020204" pitchFamily="34" charset="0"/>
              </a:rPr>
            </a:br>
            <a:r>
              <a:rPr lang="en-US" altLang="en-US" smtClean="0">
                <a:latin typeface="Helvetica" panose="020B0604020202020204" pitchFamily="34" charset="0"/>
              </a:rPr>
              <a:t>large intestine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286000"/>
            <a:ext cx="55451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Avian Digestive System</a:t>
            </a:r>
          </a:p>
        </p:txBody>
      </p:sp>
      <p:sp>
        <p:nvSpPr>
          <p:cNvPr id="737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The avian digestive system is the digestive system used by poultry and all birds</a:t>
            </a:r>
          </a:p>
        </p:txBody>
      </p:sp>
      <p:sp>
        <p:nvSpPr>
          <p:cNvPr id="73733" name="Content Placeholder 2"/>
          <p:cNvSpPr txBox="1">
            <a:spLocks/>
          </p:cNvSpPr>
          <p:nvPr/>
        </p:nvSpPr>
        <p:spPr bwMode="auto">
          <a:xfrm>
            <a:off x="4648200" y="63246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Poultry CRC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Avian Digestive System</a:t>
            </a:r>
          </a:p>
        </p:txBody>
      </p:sp>
      <p:sp>
        <p:nvSpPr>
          <p:cNvPr id="737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The avian digestive system is the digestive system used by poultry and all birds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3517900" cy="402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083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How Digestion Works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Digestion is the process of breaking down food 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There are two types of digestion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Mechanical digestion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Chemical digestion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48768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Content Placeholder 2"/>
          <p:cNvSpPr txBox="1">
            <a:spLocks/>
          </p:cNvSpPr>
          <p:nvPr/>
        </p:nvSpPr>
        <p:spPr bwMode="auto">
          <a:xfrm>
            <a:off x="533400" y="62484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©iStock.com/Jevtic</a:t>
            </a:r>
          </a:p>
        </p:txBody>
      </p:sp>
    </p:spTree>
    <p:extLst>
      <p:ext uri="{BB962C8B-B14F-4D97-AF65-F5344CB8AC3E}">
        <p14:creationId xmlns:p14="http://schemas.microsoft.com/office/powerpoint/2010/main" val="13826984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The Basics of Digestion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Helvetica" panose="020B0604020202020204" pitchFamily="34" charset="0"/>
              </a:rPr>
              <a:t>All mammals have a similar digestive journey</a:t>
            </a:r>
          </a:p>
          <a:p>
            <a:pPr lvl="1"/>
            <a:r>
              <a:rPr lang="en-US" altLang="en-US" sz="2400" dirty="0" smtClean="0">
                <a:latin typeface="Helvetica" panose="020B0604020202020204" pitchFamily="34" charset="0"/>
              </a:rPr>
              <a:t>Step 1: Food is taken through the mouth</a:t>
            </a:r>
          </a:p>
          <a:p>
            <a:pPr lvl="1"/>
            <a:r>
              <a:rPr lang="en-US" altLang="en-US" sz="2400" dirty="0" smtClean="0">
                <a:latin typeface="Helvetica" panose="020B0604020202020204" pitchFamily="34" charset="0"/>
              </a:rPr>
              <a:t>Step 2: Food travels down the esophagus to the </a:t>
            </a:r>
            <a:r>
              <a:rPr lang="en-US" altLang="en-US" sz="2400" dirty="0" smtClean="0">
                <a:latin typeface="Helvetica" panose="020B0604020202020204" pitchFamily="34" charset="0"/>
              </a:rPr>
              <a:t>stomach</a:t>
            </a:r>
          </a:p>
          <a:p>
            <a:pPr lvl="1"/>
            <a:r>
              <a:rPr lang="en-US" altLang="en-US" sz="2400" dirty="0" smtClean="0">
                <a:latin typeface="Helvetica" panose="020B0604020202020204" pitchFamily="34" charset="0"/>
              </a:rPr>
              <a:t>Step 3: Food is broken down chemically in the stomach</a:t>
            </a:r>
            <a:endParaRPr lang="en-US" altLang="en-US" sz="2400" dirty="0" smtClean="0">
              <a:latin typeface="Helvetica" panose="020B0604020202020204" pitchFamily="34" charset="0"/>
            </a:endParaRPr>
          </a:p>
          <a:p>
            <a:pPr lvl="1"/>
            <a:r>
              <a:rPr lang="en-US" altLang="en-US" sz="2400" dirty="0" smtClean="0">
                <a:latin typeface="Helvetica" panose="020B0604020202020204" pitchFamily="34" charset="0"/>
              </a:rPr>
              <a:t>Step </a:t>
            </a:r>
            <a:r>
              <a:rPr lang="en-US" altLang="en-US" sz="2400" dirty="0" smtClean="0">
                <a:latin typeface="Helvetica" panose="020B0604020202020204" pitchFamily="34" charset="0"/>
              </a:rPr>
              <a:t>4: </a:t>
            </a:r>
            <a:r>
              <a:rPr lang="en-US" altLang="en-US" sz="2400" dirty="0" smtClean="0">
                <a:latin typeface="Helvetica" panose="020B0604020202020204" pitchFamily="34" charset="0"/>
              </a:rPr>
              <a:t>Food passes into the small </a:t>
            </a:r>
            <a:r>
              <a:rPr lang="en-US" altLang="en-US" sz="2400" dirty="0" smtClean="0">
                <a:latin typeface="Helvetica" panose="020B0604020202020204" pitchFamily="34" charset="0"/>
              </a:rPr>
              <a:t>intestine where absorption occurs </a:t>
            </a:r>
            <a:endParaRPr lang="en-US" altLang="en-US" sz="2400" dirty="0" smtClean="0">
              <a:latin typeface="Helvetica" panose="020B0604020202020204" pitchFamily="34" charset="0"/>
            </a:endParaRPr>
          </a:p>
          <a:p>
            <a:pPr lvl="1"/>
            <a:r>
              <a:rPr lang="en-US" altLang="en-US" sz="2400" dirty="0" smtClean="0">
                <a:latin typeface="Helvetica" panose="020B0604020202020204" pitchFamily="34" charset="0"/>
              </a:rPr>
              <a:t>Step </a:t>
            </a:r>
            <a:r>
              <a:rPr lang="en-US" altLang="en-US" sz="2400" dirty="0" smtClean="0">
                <a:latin typeface="Helvetica" panose="020B0604020202020204" pitchFamily="34" charset="0"/>
              </a:rPr>
              <a:t>5: </a:t>
            </a:r>
            <a:r>
              <a:rPr lang="en-US" altLang="en-US" sz="2400" dirty="0" smtClean="0">
                <a:latin typeface="Helvetica" panose="020B0604020202020204" pitchFamily="34" charset="0"/>
              </a:rPr>
              <a:t>The large intestine allows for continued absorption of nutrients</a:t>
            </a:r>
          </a:p>
          <a:p>
            <a:pPr lvl="1"/>
            <a:r>
              <a:rPr lang="en-US" altLang="en-US" sz="2400" dirty="0" smtClean="0">
                <a:latin typeface="Helvetica" panose="020B0604020202020204" pitchFamily="34" charset="0"/>
              </a:rPr>
              <a:t>Step </a:t>
            </a:r>
            <a:r>
              <a:rPr lang="en-US" altLang="en-US" sz="2400" dirty="0" smtClean="0">
                <a:latin typeface="Helvetica" panose="020B0604020202020204" pitchFamily="34" charset="0"/>
              </a:rPr>
              <a:t>6: </a:t>
            </a:r>
            <a:r>
              <a:rPr lang="en-US" altLang="en-US" sz="2400" dirty="0" smtClean="0">
                <a:latin typeface="Helvetica" panose="020B0604020202020204" pitchFamily="34" charset="0"/>
              </a:rPr>
              <a:t>Excess product leaves the body through the rectum and anus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The Basics of Digestion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Helvetica" panose="020B0604020202020204" pitchFamily="34" charset="0"/>
              </a:rPr>
              <a:t>Most absorption of feed takes place inside the small intestine. 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Villi</a:t>
            </a:r>
            <a:r>
              <a:rPr lang="en-US" altLang="en-US" sz="2400" dirty="0" smtClean="0">
                <a:latin typeface="Helvetica" panose="020B0604020202020204" pitchFamily="34" charset="0"/>
              </a:rPr>
              <a:t>, millions of finger like projections on the walls of the small intestine are the key to absorption. </a:t>
            </a:r>
          </a:p>
          <a:p>
            <a:r>
              <a:rPr lang="en-US" altLang="en-US" sz="2400" dirty="0" smtClean="0">
                <a:latin typeface="Helvetica" panose="020B0604020202020204" pitchFamily="34" charset="0"/>
              </a:rPr>
              <a:t>The Villi increase the surface area of the small intestine</a:t>
            </a:r>
          </a:p>
          <a:p>
            <a:r>
              <a:rPr lang="en-US" altLang="en-US" sz="2400" dirty="0" smtClean="0">
                <a:latin typeface="Helvetica" panose="020B0604020202020204" pitchFamily="34" charset="0"/>
              </a:rPr>
              <a:t>Each Villus (Singula</a:t>
            </a:r>
            <a:r>
              <a:rPr lang="en-US" altLang="en-US" sz="2400" dirty="0" smtClean="0">
                <a:latin typeface="Helvetica" panose="020B0604020202020204" pitchFamily="34" charset="0"/>
              </a:rPr>
              <a:t>r for Villi) has a network of blood capillaries and a lymph vessel through which nutrients enter the blood stream. </a:t>
            </a:r>
            <a:endParaRPr lang="en-US" altLang="en-US" sz="2400" dirty="0" smtClean="0"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>
          <a:xfrm>
            <a:off x="1371600" y="4114800"/>
            <a:ext cx="2162474" cy="2342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35052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91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Types of Digestive Systems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The different types of digestive systems are driving factors in the proper feeding of animals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The types of digestive systems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Ruminant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Monogastric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Modified monogastric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Avian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Ruminant Digestive Systems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 ruminant system has four compartments to its stomach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Rumen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Reticulum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Omasum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Abomasum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19300"/>
            <a:ext cx="5640388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Content Placeholder 2"/>
          <p:cNvSpPr txBox="1">
            <a:spLocks/>
          </p:cNvSpPr>
          <p:nvPr/>
        </p:nvSpPr>
        <p:spPr bwMode="auto">
          <a:xfrm>
            <a:off x="7010400" y="63246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TAMU Livestock Judging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Ruminant Digestive Systems</a:t>
            </a:r>
          </a:p>
        </p:txBody>
      </p:sp>
      <p:pic>
        <p:nvPicPr>
          <p:cNvPr id="7" name="Picture 6" descr="142097_ruminant_dig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1" y="1295400"/>
            <a:ext cx="735249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8071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Ruminant Digestive Systems</a:t>
            </a:r>
          </a:p>
        </p:txBody>
      </p:sp>
      <p:pic>
        <p:nvPicPr>
          <p:cNvPr id="4" name="Picture 2" descr="IMG_11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2351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Ruminant Digestive Systems</a:t>
            </a:r>
          </a:p>
        </p:txBody>
      </p:sp>
      <p:pic>
        <p:nvPicPr>
          <p:cNvPr id="5" name="Picture 8" descr="P10606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95400"/>
            <a:ext cx="613568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10606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408305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6389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loss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pafnr2017</Template>
  <TotalTime>0</TotalTime>
  <Words>371</Words>
  <Application>Microsoft Office PowerPoint</Application>
  <PresentationFormat>On-screen Show (4:3)</PresentationFormat>
  <Paragraphs>70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Title</vt:lpstr>
      <vt:lpstr>Objective</vt:lpstr>
      <vt:lpstr>Content</vt:lpstr>
      <vt:lpstr>Glossary</vt:lpstr>
      <vt:lpstr>Question</vt:lpstr>
      <vt:lpstr>DIGESTION &amp; DIGESTIVE SYSTEMS OF LIVESTOCK </vt:lpstr>
      <vt:lpstr>How Digestion Works</vt:lpstr>
      <vt:lpstr>The Basics of Digestion</vt:lpstr>
      <vt:lpstr>The Basics of Digestion</vt:lpstr>
      <vt:lpstr>Types of Digestive Systems</vt:lpstr>
      <vt:lpstr>Ruminant Digestive Systems</vt:lpstr>
      <vt:lpstr>Ruminant Digestive Systems</vt:lpstr>
      <vt:lpstr>Ruminant Digestive Systems</vt:lpstr>
      <vt:lpstr>Ruminant Digestive Systems</vt:lpstr>
      <vt:lpstr>Ruminate Digestive Systems </vt:lpstr>
      <vt:lpstr>Ruminant Digestive Systems</vt:lpstr>
      <vt:lpstr>Monogastric Digestive System</vt:lpstr>
      <vt:lpstr>Monogastric Digestive System</vt:lpstr>
      <vt:lpstr>Modified Monogastric</vt:lpstr>
      <vt:lpstr>Avian Digestive System</vt:lpstr>
      <vt:lpstr>Avian Digestive System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2016-07-26T19:52:47Z</dcterms:created>
  <dcterms:modified xsi:type="dcterms:W3CDTF">2019-08-26T03:44:13Z</dcterms:modified>
</cp:coreProperties>
</file>