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6"/>
  </p:sldMasterIdLst>
  <p:notesMasterIdLst>
    <p:notesMasterId r:id="rId41"/>
  </p:notesMasterIdLst>
  <p:handoutMasterIdLst>
    <p:handoutMasterId r:id="rId42"/>
  </p:handoutMasterIdLst>
  <p:sldIdLst>
    <p:sldId id="525" r:id="rId7"/>
    <p:sldId id="526" r:id="rId8"/>
    <p:sldId id="527" r:id="rId9"/>
    <p:sldId id="528" r:id="rId10"/>
    <p:sldId id="531" r:id="rId11"/>
    <p:sldId id="532" r:id="rId12"/>
    <p:sldId id="533" r:id="rId13"/>
    <p:sldId id="534" r:id="rId14"/>
    <p:sldId id="535" r:id="rId15"/>
    <p:sldId id="536" r:id="rId16"/>
    <p:sldId id="537" r:id="rId17"/>
    <p:sldId id="538" r:id="rId18"/>
    <p:sldId id="539" r:id="rId19"/>
    <p:sldId id="529" r:id="rId20"/>
    <p:sldId id="530" r:id="rId21"/>
    <p:sldId id="540" r:id="rId22"/>
    <p:sldId id="541" r:id="rId23"/>
    <p:sldId id="542" r:id="rId24"/>
    <p:sldId id="543" r:id="rId25"/>
    <p:sldId id="544" r:id="rId26"/>
    <p:sldId id="545" r:id="rId27"/>
    <p:sldId id="546" r:id="rId28"/>
    <p:sldId id="547" r:id="rId29"/>
    <p:sldId id="548" r:id="rId30"/>
    <p:sldId id="549" r:id="rId31"/>
    <p:sldId id="550" r:id="rId32"/>
    <p:sldId id="551" r:id="rId33"/>
    <p:sldId id="552" r:id="rId34"/>
    <p:sldId id="553" r:id="rId35"/>
    <p:sldId id="554" r:id="rId36"/>
    <p:sldId id="555" r:id="rId37"/>
    <p:sldId id="556" r:id="rId38"/>
    <p:sldId id="557" r:id="rId39"/>
    <p:sldId id="558" r:id="rId40"/>
  </p:sldIdLst>
  <p:sldSz cx="9144000" cy="6858000" type="screen4x3"/>
  <p:notesSz cx="7010400" cy="9296400"/>
  <p:embeddedFontLst>
    <p:embeddedFont>
      <p:font typeface="Franklin Gothic Book" panose="020B0503020102020204" pitchFamily="34" charset="0"/>
      <p:regular r:id="rId43"/>
      <p:italic r:id="rId44"/>
    </p:embeddedFont>
    <p:embeddedFont>
      <p:font typeface="Verdana" panose="020B0604030504040204" pitchFamily="34" charset="0"/>
      <p:regular r:id="rId45"/>
      <p:bold r:id="rId46"/>
      <p:italic r:id="rId47"/>
      <p:boldItalic r:id="rId48"/>
    </p:embeddedFont>
    <p:embeddedFont>
      <p:font typeface="Franklin Gothic Medium" panose="020B0603020102020204" pitchFamily="34" charset="0"/>
      <p:regular r:id="rId49"/>
      <p:italic r:id="rId50"/>
    </p:embeddedFont>
    <p:embeddedFont>
      <p:font typeface="Georgia" panose="02040502050405020303" pitchFamily="18" charset="0"/>
      <p:regular r:id="rId51"/>
      <p:bold r:id="rId52"/>
      <p:italic r:id="rId53"/>
      <p:boldItalic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FFCD00"/>
    <a:srgbClr val="DA291C"/>
    <a:srgbClr val="0033CC"/>
    <a:srgbClr val="33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6" autoAdjust="0"/>
    <p:restoredTop sz="93609" autoAdjust="0"/>
  </p:normalViewPr>
  <p:slideViewPr>
    <p:cSldViewPr snapToGrid="0">
      <p:cViewPr varScale="1">
        <p:scale>
          <a:sx n="65" d="100"/>
          <a:sy n="65" d="100"/>
        </p:scale>
        <p:origin x="1560" y="7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82"/>
    </p:cViewPr>
  </p:sorterViewPr>
  <p:notesViewPr>
    <p:cSldViewPr>
      <p:cViewPr varScale="1">
        <p:scale>
          <a:sx n="61" d="100"/>
          <a:sy n="61" d="100"/>
        </p:scale>
        <p:origin x="-243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0244" tIns="45122" rIns="90244" bIns="45122" numCol="1" anchor="t" anchorCtr="0" compatLnSpc="1">
            <a:prstTxWarp prst="textNoShape">
              <a:avLst/>
            </a:prstTxWarp>
          </a:bodyPr>
          <a:lstStyle>
            <a:lvl1pPr defTabSz="903288">
              <a:defRPr sz="1200"/>
            </a:lvl1pPr>
          </a:lstStyle>
          <a:p>
            <a:pPr>
              <a:defRPr/>
            </a:pPr>
            <a:r>
              <a:rPr lang="en-US"/>
              <a:t>Tab 3-4C (3)</a:t>
            </a:r>
          </a:p>
        </p:txBody>
      </p:sp>
      <p:sp>
        <p:nvSpPr>
          <p:cNvPr id="9728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0244" tIns="45122" rIns="90244" bIns="45122" numCol="1" anchor="t" anchorCtr="0" compatLnSpc="1">
            <a:prstTxWarp prst="textNoShape">
              <a:avLst/>
            </a:prstTxWarp>
          </a:bodyPr>
          <a:lstStyle>
            <a:lvl1pPr algn="r" defTabSz="903288">
              <a:defRPr sz="1200"/>
            </a:lvl1pPr>
          </a:lstStyle>
          <a:p>
            <a:pPr>
              <a:defRPr/>
            </a:pPr>
            <a:endParaRPr lang="en-US"/>
          </a:p>
        </p:txBody>
      </p:sp>
      <p:sp>
        <p:nvSpPr>
          <p:cNvPr id="9728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0244" tIns="45122" rIns="90244" bIns="45122" numCol="1" anchor="b" anchorCtr="0" compatLnSpc="1">
            <a:prstTxWarp prst="textNoShape">
              <a:avLst/>
            </a:prstTxWarp>
          </a:bodyPr>
          <a:lstStyle>
            <a:lvl1pPr defTabSz="903288">
              <a:defRPr sz="1200"/>
            </a:lvl1pPr>
          </a:lstStyle>
          <a:p>
            <a:pPr>
              <a:defRPr/>
            </a:pPr>
            <a:endParaRPr lang="en-US"/>
          </a:p>
        </p:txBody>
      </p:sp>
      <p:sp>
        <p:nvSpPr>
          <p:cNvPr id="9728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0244" tIns="45122" rIns="90244" bIns="45122" numCol="1" anchor="b" anchorCtr="0" compatLnSpc="1">
            <a:prstTxWarp prst="textNoShape">
              <a:avLst/>
            </a:prstTxWarp>
          </a:bodyPr>
          <a:lstStyle>
            <a:lvl1pPr algn="r" defTabSz="903288">
              <a:defRPr sz="1200"/>
            </a:lvl1pPr>
          </a:lstStyle>
          <a:p>
            <a:pPr>
              <a:defRPr/>
            </a:pPr>
            <a:fld id="{F7033FF2-3712-47A6-AA88-4D27662C0815}" type="slidenum">
              <a:rPr lang="en-US"/>
              <a:pPr>
                <a:defRPr/>
              </a:pPr>
              <a:t>‹#›</a:t>
            </a:fld>
            <a:endParaRPr lang="en-US"/>
          </a:p>
        </p:txBody>
      </p:sp>
    </p:spTree>
    <p:extLst>
      <p:ext uri="{BB962C8B-B14F-4D97-AF65-F5344CB8AC3E}">
        <p14:creationId xmlns:p14="http://schemas.microsoft.com/office/powerpoint/2010/main" val="382587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defTabSz="927100">
              <a:defRPr sz="1200"/>
            </a:lvl1pPr>
          </a:lstStyle>
          <a:p>
            <a:pPr>
              <a:defRPr/>
            </a:pPr>
            <a:r>
              <a:rPr lang="en-US"/>
              <a:t>Tab 3-4C (3)</a:t>
            </a:r>
          </a:p>
        </p:txBody>
      </p:sp>
      <p:sp>
        <p:nvSpPr>
          <p:cNvPr id="36867"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algn="r" defTabSz="927100">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defTabSz="927100">
              <a:defRPr sz="1200"/>
            </a:lvl1pPr>
          </a:lstStyle>
          <a:p>
            <a:pPr>
              <a:defRPr/>
            </a:pPr>
            <a:endParaRPr lang="en-US"/>
          </a:p>
        </p:txBody>
      </p:sp>
      <p:sp>
        <p:nvSpPr>
          <p:cNvPr id="3687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algn="r" defTabSz="927100">
              <a:defRPr sz="1200"/>
            </a:lvl1pPr>
          </a:lstStyle>
          <a:p>
            <a:pPr>
              <a:defRPr/>
            </a:pPr>
            <a:fld id="{361FA796-A954-4F53-A900-6146FF470795}" type="slidenum">
              <a:rPr lang="en-US"/>
              <a:pPr>
                <a:defRPr/>
              </a:pPr>
              <a:t>‹#›</a:t>
            </a:fld>
            <a:endParaRPr lang="en-US"/>
          </a:p>
        </p:txBody>
      </p:sp>
    </p:spTree>
    <p:extLst>
      <p:ext uri="{BB962C8B-B14F-4D97-AF65-F5344CB8AC3E}">
        <p14:creationId xmlns:p14="http://schemas.microsoft.com/office/powerpoint/2010/main" val="6102639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613243" y="5677246"/>
            <a:ext cx="6075406"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0" hasCustomPrompt="1"/>
          </p:nvPr>
        </p:nvSpPr>
        <p:spPr>
          <a:xfrm>
            <a:off x="755650" y="3638550"/>
            <a:ext cx="7694613" cy="1955800"/>
          </a:xfrm>
          <a:prstGeom prst="rect">
            <a:avLst/>
          </a:prstGeom>
        </p:spPr>
        <p:txBody>
          <a:bodyPr vert="horz"/>
          <a:lstStyle>
            <a:lvl1pPr marL="0" indent="0" algn="ctr">
              <a:lnSpc>
                <a:spcPct val="70000"/>
              </a:lnSpc>
              <a:buNone/>
              <a:defRPr sz="5400" b="1" baseline="0">
                <a:solidFill>
                  <a:srgbClr val="004C97"/>
                </a:solidFill>
                <a:latin typeface="Georgia"/>
                <a:cs typeface="Georgia"/>
              </a:defRPr>
            </a:lvl1pPr>
          </a:lstStyle>
          <a:p>
            <a:pPr lvl="0"/>
            <a:r>
              <a:rPr lang="en-US" dirty="0"/>
              <a:t>HEADLINE HERE</a:t>
            </a:r>
          </a:p>
          <a:p>
            <a:pPr lvl="0"/>
            <a:r>
              <a:rPr lang="en-US" dirty="0"/>
              <a:t>TWO LINES OR</a:t>
            </a:r>
          </a:p>
          <a:p>
            <a:pPr lvl="0"/>
            <a:r>
              <a:rPr lang="en-US" dirty="0"/>
              <a:t>THREE</a:t>
            </a:r>
          </a:p>
        </p:txBody>
      </p:sp>
    </p:spTree>
    <p:extLst>
      <p:ext uri="{BB962C8B-B14F-4D97-AF65-F5344CB8AC3E}">
        <p14:creationId xmlns:p14="http://schemas.microsoft.com/office/powerpoint/2010/main" val="125029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NationalFFA_Emblem_R_3C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78163"/>
            <a:ext cx="1095621" cy="13159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with Conten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326768" y="192259"/>
            <a:ext cx="8229600" cy="981633"/>
          </a:xfrm>
          <a:prstGeom prst="rect">
            <a:avLst/>
          </a:prstGeom>
        </p:spPr>
        <p:txBody>
          <a:bodyPr vert="horz"/>
          <a:lstStyle>
            <a:lvl1pPr>
              <a:defRPr sz="2400" b="1" i="0" cap="none" baseline="0">
                <a:solidFill>
                  <a:srgbClr val="FFFFFF"/>
                </a:solidFill>
                <a:latin typeface="Georgia"/>
                <a:cs typeface="Georgia"/>
              </a:defRPr>
            </a:lvl1pPr>
          </a:lstStyle>
          <a:p>
            <a:r>
              <a:rPr lang="en-US" dirty="0"/>
              <a:t>Headline</a:t>
            </a:r>
          </a:p>
        </p:txBody>
      </p:sp>
      <p:sp>
        <p:nvSpPr>
          <p:cNvPr id="14" name="Content Placeholder 2"/>
          <p:cNvSpPr>
            <a:spLocks noGrp="1"/>
          </p:cNvSpPr>
          <p:nvPr>
            <p:ph idx="13" hasCustomPrompt="1"/>
          </p:nvPr>
        </p:nvSpPr>
        <p:spPr>
          <a:xfrm>
            <a:off x="457200" y="1818640"/>
            <a:ext cx="8229600" cy="4002723"/>
          </a:xfrm>
          <a:prstGeom prst="rect">
            <a:avLst/>
          </a:prstGeom>
        </p:spPr>
        <p:txBody>
          <a:bodyPr/>
          <a:lstStyle>
            <a:lvl1pPr marL="0" indent="0">
              <a:buNone/>
              <a:defRPr sz="2000" b="0" i="0" baseline="0">
                <a:solidFill>
                  <a:srgbClr val="000000"/>
                </a:solidFill>
                <a:latin typeface="Verdana"/>
                <a:cs typeface="Verdana"/>
              </a:defRPr>
            </a:lvl1pPr>
            <a:lvl2pPr>
              <a:defRPr b="0" i="0">
                <a:solidFill>
                  <a:srgbClr val="000000"/>
                </a:solidFill>
                <a:latin typeface="Verdana"/>
                <a:cs typeface="Verdana"/>
              </a:defRPr>
            </a:lvl2pPr>
            <a:lvl3pPr>
              <a:defRPr b="0" i="0">
                <a:solidFill>
                  <a:srgbClr val="000000"/>
                </a:solidFill>
                <a:latin typeface="Verdana"/>
                <a:cs typeface="Verdana"/>
              </a:defRPr>
            </a:lvl3pPr>
            <a:lvl4pPr>
              <a:defRPr b="0" i="0">
                <a:solidFill>
                  <a:srgbClr val="000000"/>
                </a:solidFill>
                <a:latin typeface="Verdana"/>
                <a:cs typeface="Verdana"/>
              </a:defRPr>
            </a:lvl4pPr>
            <a:lvl5pPr>
              <a:defRPr b="0" i="0">
                <a:solidFill>
                  <a:srgbClr val="000000"/>
                </a:solidFill>
                <a:latin typeface="Verdana"/>
                <a:cs typeface="Verdana"/>
              </a:defRPr>
            </a:lvl5pPr>
          </a:lstStyle>
          <a:p>
            <a:pPr lvl="0"/>
            <a:r>
              <a:rPr lang="en-US" dirty="0"/>
              <a:t>Copy text goes here.</a:t>
            </a:r>
          </a:p>
        </p:txBody>
      </p:sp>
      <p:pic>
        <p:nvPicPr>
          <p:cNvPr id="6" name="Picture 5" descr="NationalFFA_Emblem_R_3C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249766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with Blank Content">
    <p:spTree>
      <p:nvGrpSpPr>
        <p:cNvPr id="1" name=""/>
        <p:cNvGrpSpPr/>
        <p:nvPr/>
      </p:nvGrpSpPr>
      <p:grpSpPr>
        <a:xfrm>
          <a:off x="0" y="0"/>
          <a:ext cx="0" cy="0"/>
          <a:chOff x="0" y="0"/>
          <a:chExt cx="0" cy="0"/>
        </a:xfrm>
      </p:grpSpPr>
      <p:sp>
        <p:nvSpPr>
          <p:cNvPr id="12" name="Title 9"/>
          <p:cNvSpPr>
            <a:spLocks noGrp="1"/>
          </p:cNvSpPr>
          <p:nvPr>
            <p:ph type="title" hasCustomPrompt="1"/>
          </p:nvPr>
        </p:nvSpPr>
        <p:spPr>
          <a:xfrm>
            <a:off x="326768" y="192260"/>
            <a:ext cx="8229600" cy="926714"/>
          </a:xfrm>
          <a:prstGeom prst="rect">
            <a:avLst/>
          </a:prstGeom>
        </p:spPr>
        <p:txBody>
          <a:bodyPr vert="horz"/>
          <a:lstStyle>
            <a:lvl1pPr>
              <a:defRPr sz="2400" b="1" i="0" cap="none" baseline="0">
                <a:solidFill>
                  <a:srgbClr val="FFFFFF"/>
                </a:solidFill>
                <a:latin typeface="Georgia"/>
                <a:cs typeface="Georgia"/>
              </a:defRPr>
            </a:lvl1pPr>
          </a:lstStyle>
          <a:p>
            <a:r>
              <a:rPr lang="en-US" dirty="0"/>
              <a:t>Headline</a:t>
            </a:r>
          </a:p>
        </p:txBody>
      </p:sp>
      <p:pic>
        <p:nvPicPr>
          <p:cNvPr id="5" name="Picture 4" descr="NationalFFA_Emblem_R_3C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334268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 with Content">
    <p:spTree>
      <p:nvGrpSpPr>
        <p:cNvPr id="1" name=""/>
        <p:cNvGrpSpPr/>
        <p:nvPr/>
      </p:nvGrpSpPr>
      <p:grpSpPr>
        <a:xfrm>
          <a:off x="0" y="0"/>
          <a:ext cx="0" cy="0"/>
          <a:chOff x="0" y="0"/>
          <a:chExt cx="0" cy="0"/>
        </a:xfrm>
      </p:grpSpPr>
      <p:cxnSp>
        <p:nvCxnSpPr>
          <p:cNvPr id="5" name="Straight Connector 4"/>
          <p:cNvCxnSpPr/>
          <p:nvPr userDrawn="1"/>
        </p:nvCxnSpPr>
        <p:spPr>
          <a:xfrm>
            <a:off x="2004541" y="1867242"/>
            <a:ext cx="5134919"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6" name="Title 9"/>
          <p:cNvSpPr>
            <a:spLocks noGrp="1"/>
          </p:cNvSpPr>
          <p:nvPr>
            <p:ph type="title" hasCustomPrompt="1"/>
          </p:nvPr>
        </p:nvSpPr>
        <p:spPr>
          <a:xfrm>
            <a:off x="326768" y="192259"/>
            <a:ext cx="8229600" cy="981633"/>
          </a:xfrm>
          <a:prstGeom prst="rect">
            <a:avLst/>
          </a:prstGeom>
        </p:spPr>
        <p:txBody>
          <a:bodyPr vert="horz"/>
          <a:lstStyle>
            <a:lvl1pPr>
              <a:defRPr sz="2400" b="1" i="0" cap="none" baseline="0">
                <a:solidFill>
                  <a:srgbClr val="FFFFFF"/>
                </a:solidFill>
                <a:latin typeface="Georgia"/>
                <a:cs typeface="Georgia"/>
              </a:defRPr>
            </a:lvl1pPr>
          </a:lstStyle>
          <a:p>
            <a:r>
              <a:rPr lang="en-US" dirty="0"/>
              <a:t>Headline</a:t>
            </a:r>
          </a:p>
        </p:txBody>
      </p:sp>
      <p:sp>
        <p:nvSpPr>
          <p:cNvPr id="13" name="Text Placeholder 12"/>
          <p:cNvSpPr>
            <a:spLocks noGrp="1"/>
          </p:cNvSpPr>
          <p:nvPr>
            <p:ph type="body" sz="quarter" idx="12" hasCustomPrompt="1"/>
          </p:nvPr>
        </p:nvSpPr>
        <p:spPr>
          <a:xfrm>
            <a:off x="2182813" y="1325648"/>
            <a:ext cx="4778375" cy="863600"/>
          </a:xfrm>
          <a:prstGeom prst="rect">
            <a:avLst/>
          </a:prstGeom>
        </p:spPr>
        <p:txBody>
          <a:bodyPr vert="horz"/>
          <a:lstStyle>
            <a:lvl1pPr marL="0" indent="0" algn="ctr">
              <a:buNone/>
              <a:defRPr b="1" i="0" baseline="0">
                <a:solidFill>
                  <a:srgbClr val="004C97"/>
                </a:solidFill>
                <a:latin typeface="Georgia"/>
                <a:cs typeface="Georgia"/>
              </a:defRPr>
            </a:lvl1pPr>
          </a:lstStyle>
          <a:p>
            <a:pPr lvl="0"/>
            <a:r>
              <a:rPr lang="en-US" dirty="0"/>
              <a:t>Subhead, Georgia bold, 24pt</a:t>
            </a:r>
          </a:p>
        </p:txBody>
      </p:sp>
      <p:sp>
        <p:nvSpPr>
          <p:cNvPr id="12" name="Content Placeholder 2"/>
          <p:cNvSpPr>
            <a:spLocks noGrp="1"/>
          </p:cNvSpPr>
          <p:nvPr>
            <p:ph idx="13" hasCustomPrompt="1"/>
          </p:nvPr>
        </p:nvSpPr>
        <p:spPr>
          <a:xfrm>
            <a:off x="457200" y="2194560"/>
            <a:ext cx="8229600" cy="3931603"/>
          </a:xfrm>
          <a:prstGeom prst="rect">
            <a:avLst/>
          </a:prstGeom>
        </p:spPr>
        <p:txBody>
          <a:bodyPr/>
          <a:lstStyle>
            <a:lvl1pPr marL="0" indent="0">
              <a:buNone/>
              <a:defRPr sz="2000" b="0" i="0" baseline="0">
                <a:solidFill>
                  <a:srgbClr val="000000"/>
                </a:solidFill>
                <a:latin typeface="Verdana"/>
                <a:cs typeface="Verdana"/>
              </a:defRPr>
            </a:lvl1pPr>
            <a:lvl2pPr>
              <a:defRPr b="0" i="0">
                <a:solidFill>
                  <a:srgbClr val="000000"/>
                </a:solidFill>
                <a:latin typeface="Verdana"/>
                <a:cs typeface="Verdana"/>
              </a:defRPr>
            </a:lvl2pPr>
            <a:lvl3pPr>
              <a:defRPr b="0" i="0">
                <a:solidFill>
                  <a:srgbClr val="000000"/>
                </a:solidFill>
                <a:latin typeface="Verdana"/>
                <a:cs typeface="Verdana"/>
              </a:defRPr>
            </a:lvl3pPr>
            <a:lvl4pPr>
              <a:defRPr b="0" i="0">
                <a:solidFill>
                  <a:srgbClr val="000000"/>
                </a:solidFill>
                <a:latin typeface="Verdana"/>
                <a:cs typeface="Verdana"/>
              </a:defRPr>
            </a:lvl4pPr>
            <a:lvl5pPr>
              <a:defRPr b="0" i="0">
                <a:solidFill>
                  <a:srgbClr val="000000"/>
                </a:solidFill>
                <a:latin typeface="Verdana"/>
                <a:cs typeface="Verdana"/>
              </a:defRPr>
            </a:lvl5pPr>
          </a:lstStyle>
          <a:p>
            <a:pPr lvl="0"/>
            <a:r>
              <a:rPr lang="en-US" dirty="0"/>
              <a:t>Copy text goes here.</a:t>
            </a:r>
          </a:p>
        </p:txBody>
      </p:sp>
      <p:pic>
        <p:nvPicPr>
          <p:cNvPr id="8" name="Picture 7" descr="NationalFFA_Emblem_R_3C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185097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 with Bullet List">
    <p:spTree>
      <p:nvGrpSpPr>
        <p:cNvPr id="1" name=""/>
        <p:cNvGrpSpPr/>
        <p:nvPr/>
      </p:nvGrpSpPr>
      <p:grpSpPr>
        <a:xfrm>
          <a:off x="0" y="0"/>
          <a:ext cx="0" cy="0"/>
          <a:chOff x="0" y="0"/>
          <a:chExt cx="0" cy="0"/>
        </a:xfrm>
      </p:grpSpPr>
      <p:sp>
        <p:nvSpPr>
          <p:cNvPr id="4" name="Title 9"/>
          <p:cNvSpPr>
            <a:spLocks noGrp="1"/>
          </p:cNvSpPr>
          <p:nvPr>
            <p:ph type="title" hasCustomPrompt="1"/>
          </p:nvPr>
        </p:nvSpPr>
        <p:spPr>
          <a:xfrm>
            <a:off x="326768" y="192259"/>
            <a:ext cx="8229600" cy="981633"/>
          </a:xfrm>
          <a:prstGeom prst="rect">
            <a:avLst/>
          </a:prstGeom>
        </p:spPr>
        <p:txBody>
          <a:bodyPr vert="horz"/>
          <a:lstStyle>
            <a:lvl1pPr>
              <a:defRPr sz="2400" b="1" i="0" cap="none" baseline="0">
                <a:solidFill>
                  <a:srgbClr val="FFFFFF"/>
                </a:solidFill>
                <a:latin typeface="Georgia"/>
                <a:cs typeface="Georgia"/>
              </a:defRPr>
            </a:lvl1pPr>
          </a:lstStyle>
          <a:p>
            <a:r>
              <a:rPr lang="en-US" dirty="0"/>
              <a:t>Headline</a:t>
            </a:r>
          </a:p>
        </p:txBody>
      </p:sp>
      <p:cxnSp>
        <p:nvCxnSpPr>
          <p:cNvPr id="8" name="Straight Connector 7"/>
          <p:cNvCxnSpPr/>
          <p:nvPr userDrawn="1"/>
        </p:nvCxnSpPr>
        <p:spPr>
          <a:xfrm>
            <a:off x="2004541" y="1867242"/>
            <a:ext cx="5134919"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9" name="Text Placeholder 12"/>
          <p:cNvSpPr>
            <a:spLocks noGrp="1"/>
          </p:cNvSpPr>
          <p:nvPr>
            <p:ph type="body" sz="quarter" idx="12" hasCustomPrompt="1"/>
          </p:nvPr>
        </p:nvSpPr>
        <p:spPr>
          <a:xfrm>
            <a:off x="2182813" y="1325648"/>
            <a:ext cx="4778375" cy="863600"/>
          </a:xfrm>
          <a:prstGeom prst="rect">
            <a:avLst/>
          </a:prstGeom>
        </p:spPr>
        <p:txBody>
          <a:bodyPr vert="horz"/>
          <a:lstStyle>
            <a:lvl1pPr marL="0" indent="0" algn="ctr">
              <a:buNone/>
              <a:defRPr b="1" i="0" baseline="0">
                <a:solidFill>
                  <a:srgbClr val="004C97"/>
                </a:solidFill>
                <a:latin typeface="Georgia"/>
                <a:cs typeface="Georgia"/>
              </a:defRPr>
            </a:lvl1pPr>
          </a:lstStyle>
          <a:p>
            <a:pPr lvl="0"/>
            <a:r>
              <a:rPr lang="en-US" dirty="0"/>
              <a:t>Subhead, Georgia bold, 24pt</a:t>
            </a:r>
          </a:p>
        </p:txBody>
      </p:sp>
      <p:sp>
        <p:nvSpPr>
          <p:cNvPr id="13" name="Content Placeholder 2"/>
          <p:cNvSpPr>
            <a:spLocks noGrp="1"/>
          </p:cNvSpPr>
          <p:nvPr>
            <p:ph idx="13" hasCustomPrompt="1"/>
          </p:nvPr>
        </p:nvSpPr>
        <p:spPr>
          <a:xfrm>
            <a:off x="457200" y="2194560"/>
            <a:ext cx="8229600" cy="3931603"/>
          </a:xfrm>
          <a:prstGeom prst="rect">
            <a:avLst/>
          </a:prstGeom>
        </p:spPr>
        <p:txBody>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000" b="0" i="0" baseline="0">
                <a:solidFill>
                  <a:srgbClr val="000000"/>
                </a:solidFill>
                <a:latin typeface="Verdana"/>
                <a:cs typeface="Verdana"/>
              </a:defRPr>
            </a:lvl1pPr>
            <a:lvl2pPr>
              <a:defRPr b="0" i="0">
                <a:solidFill>
                  <a:srgbClr val="000000"/>
                </a:solidFill>
                <a:latin typeface="Verdana"/>
                <a:cs typeface="Verdana"/>
              </a:defRPr>
            </a:lvl2pPr>
            <a:lvl3pPr>
              <a:defRPr b="0" i="0">
                <a:solidFill>
                  <a:srgbClr val="000000"/>
                </a:solidFill>
                <a:latin typeface="Verdana"/>
                <a:cs typeface="Verdana"/>
              </a:defRPr>
            </a:lvl3pPr>
            <a:lvl4pPr>
              <a:defRPr b="0" i="0">
                <a:solidFill>
                  <a:srgbClr val="000000"/>
                </a:solidFill>
                <a:latin typeface="Verdana"/>
                <a:cs typeface="Verdana"/>
              </a:defRPr>
            </a:lvl4pPr>
            <a:lvl5pPr>
              <a:defRPr b="0" i="0">
                <a:solidFill>
                  <a:srgbClr val="000000"/>
                </a:solidFill>
                <a:latin typeface="Verdana"/>
                <a:cs typeface="Verdana"/>
              </a:defRPr>
            </a:lvl5pPr>
          </a:lstStyle>
          <a:p>
            <a:pPr lvl="0"/>
            <a:r>
              <a:rPr lang="en-US" dirty="0"/>
              <a:t>Bullet text</a:t>
            </a:r>
          </a:p>
          <a:p>
            <a:pPr marL="342900" marR="0" lvl="0" indent="-342900" algn="l" defTabSz="914400" rtl="0" eaLnBrk="1" fontAlgn="auto" latinLnBrk="0" hangingPunct="1">
              <a:lnSpc>
                <a:spcPct val="100000"/>
              </a:lnSpc>
              <a:spcBef>
                <a:spcPts val="800"/>
              </a:spcBef>
              <a:spcAft>
                <a:spcPts val="0"/>
              </a:spcAft>
              <a:buClrTx/>
              <a:buSzTx/>
              <a:buFont typeface="Arial"/>
              <a:buChar char="•"/>
              <a:tabLst/>
              <a:defRPr/>
            </a:pPr>
            <a:r>
              <a:rPr lang="en-US" dirty="0"/>
              <a:t>Bullet text</a:t>
            </a:r>
          </a:p>
          <a:p>
            <a:pPr marL="342900" marR="0" lvl="0" indent="-342900" algn="l" defTabSz="914400" rtl="0" eaLnBrk="1" fontAlgn="auto" latinLnBrk="0" hangingPunct="1">
              <a:lnSpc>
                <a:spcPct val="100000"/>
              </a:lnSpc>
              <a:spcBef>
                <a:spcPts val="800"/>
              </a:spcBef>
              <a:spcAft>
                <a:spcPts val="0"/>
              </a:spcAft>
              <a:buClrTx/>
              <a:buSzTx/>
              <a:buFont typeface="Arial"/>
              <a:buChar char="•"/>
              <a:tabLst/>
              <a:defRPr/>
            </a:pPr>
            <a:r>
              <a:rPr lang="en-US" dirty="0"/>
              <a:t>Bullet text</a:t>
            </a:r>
          </a:p>
          <a:p>
            <a:pPr marL="342900" marR="0" lvl="0" indent="-342900" algn="l" defTabSz="914400" rtl="0" eaLnBrk="1" fontAlgn="auto" latinLnBrk="0" hangingPunct="1">
              <a:lnSpc>
                <a:spcPct val="100000"/>
              </a:lnSpc>
              <a:spcBef>
                <a:spcPts val="800"/>
              </a:spcBef>
              <a:spcAft>
                <a:spcPts val="0"/>
              </a:spcAft>
              <a:buClrTx/>
              <a:buSzTx/>
              <a:buFont typeface="Arial"/>
              <a:buChar char="•"/>
              <a:tabLst/>
              <a:defRPr/>
            </a:pPr>
            <a:r>
              <a:rPr lang="en-US" dirty="0"/>
              <a:t>Bullet text</a:t>
            </a:r>
          </a:p>
          <a:p>
            <a:pPr lvl="0"/>
            <a:endParaRPr lang="en-US" dirty="0"/>
          </a:p>
        </p:txBody>
      </p:sp>
      <p:pic>
        <p:nvPicPr>
          <p:cNvPr id="10" name="Picture 9" descr="NationalFFA_Emblem_R_3C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815134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E2D2B3B-882E-40F3-A32F-6DD516915044}" type="slidenum">
              <a:rPr lang="en-US" smtClean="0"/>
              <a:pPr/>
              <a:t>‹#›</a:t>
            </a:fld>
            <a:endParaRPr lang="en-US" dirty="0"/>
          </a:p>
        </p:txBody>
      </p:sp>
      <p:sp>
        <p:nvSpPr>
          <p:cNvPr id="9" name="Rectangle 8"/>
          <p:cNvSpPr/>
          <p:nvPr userDrawn="1"/>
        </p:nvSpPr>
        <p:spPr>
          <a:xfrm>
            <a:off x="0" y="-1"/>
            <a:ext cx="9150865" cy="844379"/>
          </a:xfrm>
          <a:prstGeom prst="rect">
            <a:avLst/>
          </a:prstGeom>
          <a:solidFill>
            <a:srgbClr val="004C97"/>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004C97"/>
              </a:solidFill>
            </a:endParaRPr>
          </a:p>
        </p:txBody>
      </p:sp>
      <p:sp>
        <p:nvSpPr>
          <p:cNvPr id="10" name="Rectangle 9"/>
          <p:cNvSpPr/>
          <p:nvPr userDrawn="1"/>
        </p:nvSpPr>
        <p:spPr>
          <a:xfrm>
            <a:off x="0" y="6425514"/>
            <a:ext cx="9150866" cy="267448"/>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092" y="6576541"/>
            <a:ext cx="9149773" cy="287233"/>
          </a:xfrm>
          <a:prstGeom prst="rect">
            <a:avLst/>
          </a:prstGeom>
          <a:solidFill>
            <a:srgbClr val="004C97"/>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0033CC"/>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16" r:id="rId2"/>
    <p:sldLayoutId id="2147483721" r:id="rId3"/>
    <p:sldLayoutId id="2147483720" r:id="rId4"/>
    <p:sldLayoutId id="2147483722" r:id="rId5"/>
    <p:sldLayoutId id="2147483723"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Floriculture Disorders</a:t>
            </a:r>
          </a:p>
          <a:p>
            <a:endParaRPr lang="en-US" sz="1800" dirty="0"/>
          </a:p>
          <a:p>
            <a:r>
              <a:rPr lang="en-US" sz="1800" dirty="0"/>
              <a:t>National FFA Floriculture CDE </a:t>
            </a:r>
          </a:p>
        </p:txBody>
      </p:sp>
      <p:pic>
        <p:nvPicPr>
          <p:cNvPr id="4" name="Picture 3" descr="NationalFFA_Emblem_R_3C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1551" y="938842"/>
            <a:ext cx="2146300" cy="2577996"/>
          </a:xfrm>
          <a:prstGeom prst="rect">
            <a:avLst/>
          </a:prstGeom>
        </p:spPr>
      </p:pic>
    </p:spTree>
    <p:extLst>
      <p:ext uri="{BB962C8B-B14F-4D97-AF65-F5344CB8AC3E}">
        <p14:creationId xmlns:p14="http://schemas.microsoft.com/office/powerpoint/2010/main" val="51584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1"/>
          <p:cNvSpPr txBox="1">
            <a:spLocks/>
          </p:cNvSpPr>
          <p:nvPr/>
        </p:nvSpPr>
        <p:spPr>
          <a:xfrm>
            <a:off x="249935" y="3233"/>
            <a:ext cx="7729800" cy="854017"/>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600">
                <a:solidFill>
                  <a:srgbClr val="FEFEFE"/>
                </a:solidFill>
              </a:rPr>
              <a:t>NITROGEN DEFICIENCY</a:t>
            </a:r>
          </a:p>
        </p:txBody>
      </p:sp>
      <p:pic>
        <p:nvPicPr>
          <p:cNvPr id="4" name="Shape 17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67800" y="1483092"/>
            <a:ext cx="5505152" cy="3868555"/>
          </a:xfrm>
          <a:prstGeom prst="rect">
            <a:avLst/>
          </a:prstGeom>
          <a:noFill/>
          <a:ln>
            <a:noFill/>
          </a:ln>
        </p:spPr>
      </p:pic>
      <p:sp>
        <p:nvSpPr>
          <p:cNvPr id="5" name="Shape 173"/>
          <p:cNvSpPr txBox="1"/>
          <p:nvPr/>
        </p:nvSpPr>
        <p:spPr>
          <a:xfrm>
            <a:off x="7349480" y="1631782"/>
            <a:ext cx="1746786"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Clr>
                <a:srgbClr val="000000"/>
              </a:buClr>
              <a:buSzPct val="61111"/>
              <a:buFont typeface="Arial"/>
              <a:buNone/>
            </a:pPr>
            <a:r>
              <a:rPr lang="en-US" sz="1800" dirty="0">
                <a:solidFill>
                  <a:srgbClr val="004C97"/>
                </a:solidFill>
              </a:rPr>
              <a:t>Apply Complete Fertilizer</a:t>
            </a:r>
          </a:p>
          <a:p>
            <a:pPr lvl="0" algn="ctr" rtl="0">
              <a:spcBef>
                <a:spcPts val="0"/>
              </a:spcBef>
              <a:buNone/>
            </a:pPr>
            <a:endParaRPr dirty="0">
              <a:solidFill>
                <a:srgbClr val="004C97"/>
              </a:solidFill>
            </a:endParaRPr>
          </a:p>
        </p:txBody>
      </p:sp>
      <p:sp>
        <p:nvSpPr>
          <p:cNvPr id="6" name="Shape 174"/>
          <p:cNvSpPr txBox="1"/>
          <p:nvPr/>
        </p:nvSpPr>
        <p:spPr>
          <a:xfrm>
            <a:off x="-76200" y="1562824"/>
            <a:ext cx="1944000" cy="3523200"/>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004C97"/>
                </a:solidFill>
              </a:rPr>
              <a:t>The older leaves become uniformly chlorotic then progress to a solid yellow. After considerable time, older leaves become necrotic and drop off. </a:t>
            </a:r>
          </a:p>
        </p:txBody>
      </p:sp>
    </p:spTree>
    <p:extLst>
      <p:ext uri="{BB962C8B-B14F-4D97-AF65-F5344CB8AC3E}">
        <p14:creationId xmlns:p14="http://schemas.microsoft.com/office/powerpoint/2010/main" val="414764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9"/>
          <p:cNvSpPr txBox="1">
            <a:spLocks/>
          </p:cNvSpPr>
          <p:nvPr/>
        </p:nvSpPr>
        <p:spPr>
          <a:xfrm>
            <a:off x="248330" y="0"/>
            <a:ext cx="7729727" cy="828675"/>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600">
                <a:solidFill>
                  <a:srgbClr val="FEFEFE"/>
                </a:solidFill>
              </a:rPr>
              <a:t>PHOSPHORUS DEFICIENCY</a:t>
            </a:r>
          </a:p>
        </p:txBody>
      </p:sp>
      <p:pic>
        <p:nvPicPr>
          <p:cNvPr id="4" name="Shape 1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51883" y="1252535"/>
            <a:ext cx="5165312" cy="4827675"/>
          </a:xfrm>
          <a:prstGeom prst="rect">
            <a:avLst/>
          </a:prstGeom>
          <a:noFill/>
          <a:ln>
            <a:noFill/>
          </a:ln>
        </p:spPr>
      </p:pic>
      <p:sp>
        <p:nvSpPr>
          <p:cNvPr id="5" name="Shape 181"/>
          <p:cNvSpPr txBox="1"/>
          <p:nvPr/>
        </p:nvSpPr>
        <p:spPr>
          <a:xfrm>
            <a:off x="-113243" y="3666373"/>
            <a:ext cx="30000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Apply Complete Fertilizer</a:t>
            </a:r>
          </a:p>
          <a:p>
            <a:pPr lvl="0" algn="ctr" rtl="0">
              <a:spcBef>
                <a:spcPts val="0"/>
              </a:spcBef>
              <a:buNone/>
            </a:pPr>
            <a:endParaRPr sz="1800" dirty="0">
              <a:solidFill>
                <a:srgbClr val="004C97"/>
              </a:solidFill>
            </a:endParaRPr>
          </a:p>
        </p:txBody>
      </p:sp>
      <p:sp>
        <p:nvSpPr>
          <p:cNvPr id="6" name="Shape 182"/>
          <p:cNvSpPr txBox="1"/>
          <p:nvPr/>
        </p:nvSpPr>
        <p:spPr>
          <a:xfrm>
            <a:off x="51883" y="1371246"/>
            <a:ext cx="2307900" cy="3612600"/>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004C97"/>
                </a:solidFill>
              </a:rPr>
              <a:t>The plant becomes severely stunted and at the same time the foliage becomes deeper green than normal. The older leaves develop purple coloration. </a:t>
            </a:r>
          </a:p>
        </p:txBody>
      </p:sp>
    </p:spTree>
    <p:extLst>
      <p:ext uri="{BB962C8B-B14F-4D97-AF65-F5344CB8AC3E}">
        <p14:creationId xmlns:p14="http://schemas.microsoft.com/office/powerpoint/2010/main" val="2494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87"/>
          <p:cNvSpPr txBox="1">
            <a:spLocks/>
          </p:cNvSpPr>
          <p:nvPr/>
        </p:nvSpPr>
        <p:spPr>
          <a:xfrm>
            <a:off x="521618" y="1546225"/>
            <a:ext cx="7839900" cy="3646200"/>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7200" dirty="0">
                <a:solidFill>
                  <a:srgbClr val="004C97"/>
                </a:solidFill>
              </a:rPr>
              <a:t>Classification: </a:t>
            </a:r>
          </a:p>
          <a:p>
            <a:pPr algn="ctr" fontAlgn="auto">
              <a:lnSpc>
                <a:spcPct val="90000"/>
              </a:lnSpc>
              <a:spcBef>
                <a:spcPts val="0"/>
              </a:spcBef>
              <a:spcAft>
                <a:spcPts val="0"/>
              </a:spcAft>
              <a:buClr>
                <a:srgbClr val="FEFEFE"/>
              </a:buClr>
              <a:buSzPct val="25000"/>
              <a:buFont typeface="Cabin"/>
              <a:buNone/>
            </a:pPr>
            <a:r>
              <a:rPr lang="en-US" sz="7200" b="0" dirty="0">
                <a:solidFill>
                  <a:srgbClr val="004C97"/>
                </a:solidFill>
                <a:latin typeface="Cabin"/>
                <a:ea typeface="Cabin"/>
                <a:cs typeface="Cabin"/>
                <a:sym typeface="Cabin"/>
              </a:rPr>
              <a:t>DISEASES</a:t>
            </a:r>
            <a:r>
              <a:rPr lang="en-US" sz="2520" b="0" dirty="0">
                <a:solidFill>
                  <a:srgbClr val="004C97"/>
                </a:solidFill>
                <a:latin typeface="Cabin"/>
                <a:ea typeface="Cabin"/>
                <a:cs typeface="Cabin"/>
                <a:sym typeface="Cabin"/>
              </a:rPr>
              <a:t/>
            </a:r>
            <a:br>
              <a:rPr lang="en-US" sz="2520" b="0" dirty="0">
                <a:solidFill>
                  <a:srgbClr val="004C97"/>
                </a:solidFill>
                <a:latin typeface="Cabin"/>
                <a:ea typeface="Cabin"/>
                <a:cs typeface="Cabin"/>
                <a:sym typeface="Cabin"/>
              </a:rPr>
            </a:br>
            <a:endParaRPr lang="en-US" sz="2520" b="0" dirty="0">
              <a:solidFill>
                <a:srgbClr val="004C97"/>
              </a:solidFill>
              <a:latin typeface="Cabin"/>
              <a:ea typeface="Cabin"/>
              <a:cs typeface="Cabin"/>
              <a:sym typeface="Cabin"/>
            </a:endParaRPr>
          </a:p>
        </p:txBody>
      </p:sp>
    </p:spTree>
    <p:extLst>
      <p:ext uri="{BB962C8B-B14F-4D97-AF65-F5344CB8AC3E}">
        <p14:creationId xmlns:p14="http://schemas.microsoft.com/office/powerpoint/2010/main" val="337209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92"/>
          <p:cNvSpPr txBox="1">
            <a:spLocks/>
          </p:cNvSpPr>
          <p:nvPr/>
        </p:nvSpPr>
        <p:spPr>
          <a:xfrm>
            <a:off x="710300" y="1"/>
            <a:ext cx="7223700" cy="86627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chemeClr val="lt1"/>
              </a:buClr>
              <a:buSzPct val="25000"/>
              <a:buFont typeface="Cabin"/>
              <a:buNone/>
            </a:pPr>
            <a:r>
              <a:rPr lang="en-US" sz="3600">
                <a:solidFill>
                  <a:schemeClr val="lt1"/>
                </a:solidFill>
              </a:rPr>
              <a:t>BOTRYTIS</a:t>
            </a:r>
          </a:p>
        </p:txBody>
      </p:sp>
      <p:pic>
        <p:nvPicPr>
          <p:cNvPr id="4" name="Shape 193" descr="ANd9GcSgKDtHL7oLM8XoR_MbJ0EJbn4JtXGJG0dWmy49dwaU2sQ_L9aF"/>
          <p:cNvPicPr preferRelativeResize="0"/>
          <p:nvPr/>
        </p:nvPicPr>
        <p:blipFill rotWithShape="1">
          <a:blip r:embed="rId2">
            <a:alphaModFix/>
          </a:blip>
          <a:srcRect/>
          <a:stretch/>
        </p:blipFill>
        <p:spPr>
          <a:xfrm>
            <a:off x="2981467" y="2942119"/>
            <a:ext cx="2516100" cy="3352800"/>
          </a:xfrm>
          <a:prstGeom prst="rect">
            <a:avLst/>
          </a:prstGeom>
          <a:noFill/>
          <a:ln>
            <a:noFill/>
          </a:ln>
        </p:spPr>
      </p:pic>
      <p:pic>
        <p:nvPicPr>
          <p:cNvPr id="5" name="Shape 194" descr="botrytis_blight_geranium"/>
          <p:cNvPicPr preferRelativeResize="0"/>
          <p:nvPr/>
        </p:nvPicPr>
        <p:blipFill rotWithShape="1">
          <a:blip r:embed="rId3">
            <a:alphaModFix/>
          </a:blip>
          <a:srcRect/>
          <a:stretch/>
        </p:blipFill>
        <p:spPr>
          <a:xfrm>
            <a:off x="47357" y="2761500"/>
            <a:ext cx="2838600" cy="2668500"/>
          </a:xfrm>
          <a:prstGeom prst="rect">
            <a:avLst/>
          </a:prstGeom>
          <a:noFill/>
          <a:ln>
            <a:noFill/>
          </a:ln>
        </p:spPr>
      </p:pic>
      <p:pic>
        <p:nvPicPr>
          <p:cNvPr id="6" name="Shape 195" descr="tomatoes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93078" y="1157559"/>
            <a:ext cx="3446781" cy="3074531"/>
          </a:xfrm>
          <a:prstGeom prst="rect">
            <a:avLst/>
          </a:prstGeom>
          <a:noFill/>
          <a:ln>
            <a:noFill/>
          </a:ln>
        </p:spPr>
      </p:pic>
      <p:sp>
        <p:nvSpPr>
          <p:cNvPr id="7" name="Shape 196"/>
          <p:cNvSpPr txBox="1"/>
          <p:nvPr/>
        </p:nvSpPr>
        <p:spPr>
          <a:xfrm>
            <a:off x="111313" y="866275"/>
            <a:ext cx="4989900" cy="1715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1800" b="0" i="0" u="none" strike="noStrike" cap="none" dirty="0">
                <a:solidFill>
                  <a:srgbClr val="004C97"/>
                </a:solidFill>
                <a:latin typeface="Arial"/>
                <a:ea typeface="Arial"/>
                <a:cs typeface="Arial"/>
                <a:sym typeface="Arial"/>
              </a:rPr>
              <a:t>Symptoms of Botrytis vary greatly depending on the host and plant part </a:t>
            </a:r>
            <a:r>
              <a:rPr lang="en-US" sz="1800" dirty="0">
                <a:solidFill>
                  <a:srgbClr val="004C97"/>
                </a:solidFill>
              </a:rPr>
              <a:t>affected</a:t>
            </a:r>
            <a:r>
              <a:rPr lang="en-US" sz="1800" b="0" i="0" u="none" strike="noStrike" cap="none" dirty="0">
                <a:solidFill>
                  <a:srgbClr val="004C97"/>
                </a:solidFill>
                <a:latin typeface="Arial"/>
                <a:ea typeface="Arial"/>
                <a:cs typeface="Arial"/>
                <a:sym typeface="Arial"/>
              </a:rPr>
              <a:t>. </a:t>
            </a:r>
            <a:br>
              <a:rPr lang="en-US" sz="1800" b="0" i="0" u="none" strike="noStrike" cap="none" dirty="0">
                <a:solidFill>
                  <a:srgbClr val="004C97"/>
                </a:solidFill>
                <a:latin typeface="Arial"/>
                <a:ea typeface="Arial"/>
                <a:cs typeface="Arial"/>
                <a:sym typeface="Arial"/>
              </a:rPr>
            </a:br>
            <a:endParaRPr lang="en-US" sz="1800" b="0" i="0" u="none" strike="noStrike" cap="none" dirty="0">
              <a:solidFill>
                <a:srgbClr val="004C97"/>
              </a:solidFill>
              <a:latin typeface="Arial"/>
              <a:ea typeface="Arial"/>
              <a:cs typeface="Arial"/>
              <a:sym typeface="Arial"/>
            </a:endParaRPr>
          </a:p>
          <a:p>
            <a:pPr marL="0" marR="0" lvl="0" indent="0" algn="l" rtl="0">
              <a:spcBef>
                <a:spcPts val="0"/>
              </a:spcBef>
              <a:spcAft>
                <a:spcPts val="0"/>
              </a:spcAft>
              <a:buClr>
                <a:schemeClr val="lt1"/>
              </a:buClr>
              <a:buSzPct val="25000"/>
              <a:buFont typeface="Arial"/>
              <a:buNone/>
            </a:pPr>
            <a:r>
              <a:rPr lang="en-US" sz="1800" b="0" i="0" u="none" strike="noStrike" cap="none" dirty="0">
                <a:solidFill>
                  <a:srgbClr val="004C97"/>
                </a:solidFill>
                <a:latin typeface="Arial"/>
                <a:ea typeface="Arial"/>
                <a:cs typeface="Arial"/>
                <a:sym typeface="Arial"/>
              </a:rPr>
              <a:t>Generalized</a:t>
            </a:r>
            <a:r>
              <a:rPr lang="en-US" dirty="0">
                <a:solidFill>
                  <a:srgbClr val="004C97"/>
                </a:solidFill>
              </a:rPr>
              <a:t> </a:t>
            </a:r>
            <a:r>
              <a:rPr lang="en-US" sz="1800" b="0" i="0" u="none" strike="noStrike" cap="none" dirty="0">
                <a:solidFill>
                  <a:srgbClr val="004C97"/>
                </a:solidFill>
                <a:latin typeface="Arial"/>
                <a:ea typeface="Arial"/>
                <a:cs typeface="Arial"/>
                <a:sym typeface="Arial"/>
              </a:rPr>
              <a:t>symptoms include a gray to brown discoloration and a fuzzy whitish gray to tan mold growing on the tissue surface</a:t>
            </a:r>
          </a:p>
        </p:txBody>
      </p:sp>
      <p:sp>
        <p:nvSpPr>
          <p:cNvPr id="8" name="Shape 197"/>
          <p:cNvSpPr txBox="1"/>
          <p:nvPr/>
        </p:nvSpPr>
        <p:spPr>
          <a:xfrm>
            <a:off x="207070" y="5648719"/>
            <a:ext cx="2362200" cy="646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en-US" sz="1800" b="0" i="0" u="none" strike="noStrike" cap="none" dirty="0">
                <a:solidFill>
                  <a:srgbClr val="004C97"/>
                </a:solidFill>
                <a:latin typeface="Arial"/>
                <a:ea typeface="Arial"/>
                <a:cs typeface="Arial"/>
                <a:sym typeface="Arial"/>
              </a:rPr>
              <a:t>Also known as </a:t>
            </a:r>
          </a:p>
          <a:p>
            <a:pPr marL="0" marR="0" lvl="0" indent="0" algn="ctr"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“Gray Mold” </a:t>
            </a:r>
          </a:p>
        </p:txBody>
      </p:sp>
      <p:sp>
        <p:nvSpPr>
          <p:cNvPr id="9" name="Shape 198"/>
          <p:cNvSpPr txBox="1"/>
          <p:nvPr/>
        </p:nvSpPr>
        <p:spPr>
          <a:xfrm>
            <a:off x="6291838" y="3858000"/>
            <a:ext cx="25161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Fungicide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Reduce Relative Humidity</a:t>
            </a:r>
          </a:p>
        </p:txBody>
      </p:sp>
    </p:spTree>
    <p:extLst>
      <p:ext uri="{BB962C8B-B14F-4D97-AF65-F5344CB8AC3E}">
        <p14:creationId xmlns:p14="http://schemas.microsoft.com/office/powerpoint/2010/main" val="260086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3"/>
          <p:cNvSpPr txBox="1">
            <a:spLocks/>
          </p:cNvSpPr>
          <p:nvPr/>
        </p:nvSpPr>
        <p:spPr>
          <a:xfrm>
            <a:off x="1754537" y="-2238"/>
            <a:ext cx="4986299" cy="887762"/>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600">
                <a:solidFill>
                  <a:srgbClr val="FEFEFE"/>
                </a:solidFill>
              </a:rPr>
              <a:t>DOWNY MILDEW</a:t>
            </a:r>
          </a:p>
        </p:txBody>
      </p:sp>
      <p:pic>
        <p:nvPicPr>
          <p:cNvPr id="9" name="Shape 2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69255" y="2831565"/>
            <a:ext cx="4974746" cy="3588485"/>
          </a:xfrm>
          <a:prstGeom prst="rect">
            <a:avLst/>
          </a:prstGeom>
          <a:noFill/>
          <a:ln>
            <a:noFill/>
          </a:ln>
        </p:spPr>
      </p:pic>
      <p:pic>
        <p:nvPicPr>
          <p:cNvPr id="10" name="Shape 2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831565"/>
            <a:ext cx="4169254" cy="3588485"/>
          </a:xfrm>
          <a:prstGeom prst="rect">
            <a:avLst/>
          </a:prstGeom>
          <a:noFill/>
          <a:ln>
            <a:noFill/>
          </a:ln>
        </p:spPr>
      </p:pic>
      <p:sp>
        <p:nvSpPr>
          <p:cNvPr id="11" name="Shape 206"/>
          <p:cNvSpPr txBox="1"/>
          <p:nvPr/>
        </p:nvSpPr>
        <p:spPr>
          <a:xfrm>
            <a:off x="4944012" y="593295"/>
            <a:ext cx="3000000" cy="25305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Fungicide </a:t>
            </a: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Reduce Relative Humidity</a:t>
            </a:r>
          </a:p>
        </p:txBody>
      </p:sp>
      <p:sp>
        <p:nvSpPr>
          <p:cNvPr id="12" name="Shape 207"/>
          <p:cNvSpPr txBox="1"/>
          <p:nvPr/>
        </p:nvSpPr>
        <p:spPr>
          <a:xfrm>
            <a:off x="888676" y="964065"/>
            <a:ext cx="2893200" cy="1867500"/>
          </a:xfrm>
          <a:prstGeom prst="rect">
            <a:avLst/>
          </a:prstGeom>
          <a:noFill/>
          <a:ln>
            <a:noFill/>
          </a:ln>
        </p:spPr>
        <p:txBody>
          <a:bodyPr lIns="91425" tIns="91425" rIns="91425" bIns="91425" anchor="t" anchorCtr="0">
            <a:noAutofit/>
          </a:bodyPr>
          <a:lstStyle/>
          <a:p>
            <a:pPr lvl="0" algn="ctr">
              <a:spcBef>
                <a:spcPts val="0"/>
              </a:spcBef>
              <a:buNone/>
            </a:pPr>
            <a:r>
              <a:rPr lang="en-US" sz="1600" dirty="0">
                <a:solidFill>
                  <a:srgbClr val="004C97"/>
                </a:solidFill>
              </a:rPr>
              <a:t>Downy mildew colonies often appear first on the </a:t>
            </a:r>
            <a:r>
              <a:rPr lang="en-US" sz="1600" u="sng" dirty="0">
                <a:solidFill>
                  <a:srgbClr val="004C97"/>
                </a:solidFill>
              </a:rPr>
              <a:t>underside</a:t>
            </a:r>
            <a:r>
              <a:rPr lang="en-US" sz="1600" dirty="0">
                <a:solidFill>
                  <a:srgbClr val="004C97"/>
                </a:solidFill>
              </a:rPr>
              <a:t> of leaves, and they sometimes have a bluish tinge. In many cases, they can grow systemically throughout the plant. </a:t>
            </a:r>
          </a:p>
        </p:txBody>
      </p:sp>
    </p:spTree>
    <p:extLst>
      <p:ext uri="{BB962C8B-B14F-4D97-AF65-F5344CB8AC3E}">
        <p14:creationId xmlns:p14="http://schemas.microsoft.com/office/powerpoint/2010/main" val="75817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12"/>
          <p:cNvSpPr txBox="1">
            <a:spLocks/>
          </p:cNvSpPr>
          <p:nvPr/>
        </p:nvSpPr>
        <p:spPr>
          <a:xfrm>
            <a:off x="163709" y="70081"/>
            <a:ext cx="7729727" cy="767317"/>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BLACK SPOT</a:t>
            </a:r>
            <a:r>
              <a:rPr lang="en-US" cap="none">
                <a:solidFill>
                  <a:schemeClr val="lt1"/>
                </a:solidFill>
                <a:latin typeface="Cabin"/>
                <a:ea typeface="Cabin"/>
                <a:cs typeface="Cabin"/>
                <a:sym typeface="Cabin"/>
              </a:rPr>
              <a:t> </a:t>
            </a:r>
          </a:p>
        </p:txBody>
      </p:sp>
      <p:pic>
        <p:nvPicPr>
          <p:cNvPr id="10" name="Shape 213" descr="black%20spot"/>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3812" y="2626030"/>
            <a:ext cx="4419600" cy="3743400"/>
          </a:xfrm>
          <a:prstGeom prst="rect">
            <a:avLst/>
          </a:prstGeom>
          <a:noFill/>
          <a:ln>
            <a:noFill/>
          </a:ln>
        </p:spPr>
      </p:pic>
      <p:sp>
        <p:nvSpPr>
          <p:cNvPr id="11" name="Shape 214"/>
          <p:cNvSpPr txBox="1"/>
          <p:nvPr/>
        </p:nvSpPr>
        <p:spPr>
          <a:xfrm>
            <a:off x="163709" y="1025830"/>
            <a:ext cx="4002300" cy="16002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Brown or black circular or angular areas of dead tissue.  </a:t>
            </a:r>
            <a:r>
              <a:rPr lang="en-US" sz="1800" dirty="0">
                <a:solidFill>
                  <a:srgbClr val="004C97"/>
                </a:solidFill>
              </a:rPr>
              <a:t> </a:t>
            </a:r>
          </a:p>
          <a:p>
            <a:pPr marL="0" marR="0" lvl="0" indent="0" algn="l" rtl="0">
              <a:spcBef>
                <a:spcPts val="0"/>
              </a:spcBef>
              <a:buClr>
                <a:schemeClr val="lt1"/>
              </a:buClr>
              <a:buFont typeface="Arial"/>
              <a:buNone/>
            </a:pPr>
            <a:endParaRPr sz="1800" dirty="0">
              <a:solidFill>
                <a:srgbClr val="004C97"/>
              </a:solidFill>
            </a:endParaRPr>
          </a:p>
          <a:p>
            <a:pPr marL="0" marR="0" lvl="0" indent="0" algn="l" rtl="0">
              <a:spcBef>
                <a:spcPts val="0"/>
              </a:spcBef>
              <a:buClr>
                <a:schemeClr val="lt1"/>
              </a:buClr>
              <a:buSzPct val="25000"/>
              <a:buFont typeface="Arial"/>
              <a:buNone/>
            </a:pPr>
            <a:r>
              <a:rPr lang="en-US" sz="1800" dirty="0">
                <a:solidFill>
                  <a:srgbClr val="004C97"/>
                </a:solidFill>
              </a:rPr>
              <a:t>This disease infects the leaves and greatly reduces plant </a:t>
            </a:r>
            <a:r>
              <a:rPr lang="en-US" sz="1800" dirty="0" err="1">
                <a:solidFill>
                  <a:srgbClr val="004C97"/>
                </a:solidFill>
              </a:rPr>
              <a:t>vigour</a:t>
            </a:r>
            <a:r>
              <a:rPr lang="en-US" sz="1800" dirty="0">
                <a:solidFill>
                  <a:srgbClr val="004C97"/>
                </a:solidFill>
              </a:rPr>
              <a:t>. </a:t>
            </a:r>
          </a:p>
        </p:txBody>
      </p:sp>
      <p:pic>
        <p:nvPicPr>
          <p:cNvPr id="12" name="Shape 215" descr="C:\Users\mriley\AppData\Local\Microsoft\Windows\Temporary Internet Files\Content.IE5\XIFZ1KII\5. Black Spot of Ros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8588" y="3214603"/>
            <a:ext cx="4165500" cy="3124200"/>
          </a:xfrm>
          <a:prstGeom prst="rect">
            <a:avLst/>
          </a:prstGeom>
          <a:noFill/>
          <a:ln>
            <a:noFill/>
          </a:ln>
        </p:spPr>
      </p:pic>
      <p:sp>
        <p:nvSpPr>
          <p:cNvPr id="13" name="Shape 216"/>
          <p:cNvSpPr txBox="1"/>
          <p:nvPr/>
        </p:nvSpPr>
        <p:spPr>
          <a:xfrm>
            <a:off x="5373750" y="433678"/>
            <a:ext cx="30000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Watering </a:t>
            </a:r>
          </a:p>
        </p:txBody>
      </p:sp>
    </p:spTree>
    <p:extLst>
      <p:ext uri="{BB962C8B-B14F-4D97-AF65-F5344CB8AC3E}">
        <p14:creationId xmlns:p14="http://schemas.microsoft.com/office/powerpoint/2010/main" val="117253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21"/>
          <p:cNvSpPr txBox="1">
            <a:spLocks/>
          </p:cNvSpPr>
          <p:nvPr/>
        </p:nvSpPr>
        <p:spPr>
          <a:xfrm>
            <a:off x="461436" y="0"/>
            <a:ext cx="7302500" cy="887883"/>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dirty="0">
                <a:solidFill>
                  <a:schemeClr val="lt1"/>
                </a:solidFill>
              </a:rPr>
              <a:t>POWDERY MILDEW </a:t>
            </a:r>
          </a:p>
        </p:txBody>
      </p:sp>
      <p:sp>
        <p:nvSpPr>
          <p:cNvPr id="3" name="Shape 222"/>
          <p:cNvSpPr txBox="1">
            <a:spLocks/>
          </p:cNvSpPr>
          <p:nvPr/>
        </p:nvSpPr>
        <p:spPr>
          <a:xfrm>
            <a:off x="0" y="1048343"/>
            <a:ext cx="2324100" cy="1542575"/>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28600" indent="-228600">
              <a:spcBef>
                <a:spcPts val="0"/>
              </a:spcBef>
              <a:buClr>
                <a:schemeClr val="accent2"/>
              </a:buClr>
              <a:buSzPct val="100000"/>
            </a:pPr>
            <a:r>
              <a:rPr lang="en-US" sz="1800" dirty="0">
                <a:solidFill>
                  <a:srgbClr val="004C97"/>
                </a:solidFill>
                <a:latin typeface="Arial"/>
                <a:ea typeface="Arial"/>
                <a:cs typeface="Arial"/>
                <a:sym typeface="Arial"/>
              </a:rPr>
              <a:t>Mold that is white/gray in color </a:t>
            </a:r>
          </a:p>
          <a:p>
            <a:pPr marL="228600" indent="-228600">
              <a:spcBef>
                <a:spcPts val="1000"/>
              </a:spcBef>
              <a:buClr>
                <a:schemeClr val="accent2"/>
              </a:buClr>
              <a:buSzPct val="100000"/>
            </a:pPr>
            <a:r>
              <a:rPr lang="en-US" sz="1800" dirty="0">
                <a:solidFill>
                  <a:srgbClr val="004C97"/>
                </a:solidFill>
                <a:latin typeface="Arial"/>
                <a:ea typeface="Arial"/>
                <a:cs typeface="Arial"/>
                <a:sym typeface="Arial"/>
              </a:rPr>
              <a:t>Flat mold that grows along the </a:t>
            </a:r>
            <a:r>
              <a:rPr lang="en-US" sz="1800" u="sng" dirty="0">
                <a:solidFill>
                  <a:srgbClr val="004C97"/>
                </a:solidFill>
                <a:latin typeface="Arial"/>
                <a:ea typeface="Arial"/>
                <a:cs typeface="Arial"/>
                <a:sym typeface="Arial"/>
              </a:rPr>
              <a:t>top surface</a:t>
            </a:r>
            <a:r>
              <a:rPr lang="en-US" sz="1800" dirty="0">
                <a:solidFill>
                  <a:srgbClr val="004C97"/>
                </a:solidFill>
                <a:latin typeface="Arial"/>
                <a:ea typeface="Arial"/>
                <a:cs typeface="Arial"/>
                <a:sym typeface="Arial"/>
              </a:rPr>
              <a:t> of the leaf </a:t>
            </a:r>
          </a:p>
        </p:txBody>
      </p:sp>
      <p:pic>
        <p:nvPicPr>
          <p:cNvPr id="4" name="Shape 223" descr="Powdery-Mildew-cornell"/>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9265" y="3523630"/>
            <a:ext cx="4322762" cy="2762623"/>
          </a:xfrm>
          <a:prstGeom prst="rect">
            <a:avLst/>
          </a:prstGeom>
          <a:noFill/>
          <a:ln>
            <a:noFill/>
          </a:ln>
        </p:spPr>
      </p:pic>
      <p:pic>
        <p:nvPicPr>
          <p:cNvPr id="5" name="Shape 224" descr="pow%20mild%204"/>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2423850" y="851683"/>
            <a:ext cx="3377672" cy="2302490"/>
          </a:xfrm>
          <a:prstGeom prst="rect">
            <a:avLst/>
          </a:prstGeom>
          <a:noFill/>
          <a:ln>
            <a:noFill/>
          </a:ln>
        </p:spPr>
      </p:pic>
      <p:pic>
        <p:nvPicPr>
          <p:cNvPr id="6" name="Shape 225" descr="C:\Users\mriley\AppData\Local\Microsoft\Windows\Temporary Internet Files\Content.IE5\RN2Z0XFK\5. Powdery Mildew on Phlox.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91101" y="3390466"/>
            <a:ext cx="4038599" cy="3028949"/>
          </a:xfrm>
          <a:prstGeom prst="rect">
            <a:avLst/>
          </a:prstGeom>
          <a:noFill/>
          <a:ln>
            <a:noFill/>
          </a:ln>
        </p:spPr>
      </p:pic>
      <p:sp>
        <p:nvSpPr>
          <p:cNvPr id="7" name="Shape 226"/>
          <p:cNvSpPr txBox="1"/>
          <p:nvPr/>
        </p:nvSpPr>
        <p:spPr>
          <a:xfrm>
            <a:off x="6012150" y="1334898"/>
            <a:ext cx="2456200" cy="2224442"/>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Fungicide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Reduce Relative Humidity</a:t>
            </a:r>
          </a:p>
          <a:p>
            <a:pPr lvl="0" algn="ctr" rtl="0">
              <a:spcBef>
                <a:spcPts val="0"/>
              </a:spcBef>
              <a:buNone/>
            </a:pPr>
            <a:r>
              <a:rPr lang="en-US" sz="1800" dirty="0">
                <a:solidFill>
                  <a:srgbClr val="004C97"/>
                </a:solidFill>
              </a:rPr>
              <a:t> </a:t>
            </a:r>
          </a:p>
        </p:txBody>
      </p:sp>
    </p:spTree>
    <p:extLst>
      <p:ext uri="{BB962C8B-B14F-4D97-AF65-F5344CB8AC3E}">
        <p14:creationId xmlns:p14="http://schemas.microsoft.com/office/powerpoint/2010/main" val="393548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1"/>
          <p:cNvSpPr txBox="1">
            <a:spLocks/>
          </p:cNvSpPr>
          <p:nvPr/>
        </p:nvSpPr>
        <p:spPr>
          <a:xfrm>
            <a:off x="986891" y="0"/>
            <a:ext cx="6626693" cy="827773"/>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ROOT ROT</a:t>
            </a:r>
          </a:p>
        </p:txBody>
      </p:sp>
      <p:pic>
        <p:nvPicPr>
          <p:cNvPr id="3" name="Shape 232"/>
          <p:cNvPicPr preferRelativeResize="0"/>
          <p:nvPr/>
        </p:nvPicPr>
        <p:blipFill rotWithShape="1">
          <a:blip r:embed="rId2">
            <a:alphaModFix/>
          </a:blip>
          <a:srcRect/>
          <a:stretch/>
        </p:blipFill>
        <p:spPr>
          <a:xfrm>
            <a:off x="2752725" y="827773"/>
            <a:ext cx="4495800" cy="4495800"/>
          </a:xfrm>
          <a:prstGeom prst="rect">
            <a:avLst/>
          </a:prstGeom>
          <a:noFill/>
          <a:ln>
            <a:noFill/>
          </a:ln>
        </p:spPr>
      </p:pic>
      <p:sp>
        <p:nvSpPr>
          <p:cNvPr id="4" name="Shape 233"/>
          <p:cNvSpPr txBox="1"/>
          <p:nvPr/>
        </p:nvSpPr>
        <p:spPr>
          <a:xfrm>
            <a:off x="7248525" y="1655546"/>
            <a:ext cx="1895475" cy="3813939"/>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Fungicide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Watering</a:t>
            </a:r>
          </a:p>
          <a:p>
            <a:pPr lvl="0" algn="ctr" rtl="0">
              <a:spcBef>
                <a:spcPts val="0"/>
              </a:spcBef>
              <a:buNone/>
            </a:pPr>
            <a:endParaRPr sz="1800" dirty="0">
              <a:solidFill>
                <a:srgbClr val="004C97"/>
              </a:solidFill>
            </a:endParaRPr>
          </a:p>
        </p:txBody>
      </p:sp>
      <p:sp>
        <p:nvSpPr>
          <p:cNvPr id="5" name="Shape 234"/>
          <p:cNvSpPr txBox="1"/>
          <p:nvPr/>
        </p:nvSpPr>
        <p:spPr>
          <a:xfrm>
            <a:off x="0" y="972399"/>
            <a:ext cx="2752725" cy="4009175"/>
          </a:xfrm>
          <a:prstGeom prst="rect">
            <a:avLst/>
          </a:prstGeom>
          <a:noFill/>
          <a:ln>
            <a:noFill/>
          </a:ln>
        </p:spPr>
        <p:txBody>
          <a:bodyPr lIns="91425" tIns="91425" rIns="91425" bIns="91425" anchor="t" anchorCtr="0">
            <a:noAutofit/>
          </a:bodyPr>
          <a:lstStyle/>
          <a:p>
            <a:pPr lvl="0" rtl="0">
              <a:lnSpc>
                <a:spcPct val="115000"/>
              </a:lnSpc>
              <a:spcBef>
                <a:spcPts val="0"/>
              </a:spcBef>
              <a:spcAft>
                <a:spcPts val="300"/>
              </a:spcAft>
              <a:buNone/>
            </a:pPr>
            <a:r>
              <a:rPr lang="en-US" sz="1800" dirty="0">
                <a:solidFill>
                  <a:srgbClr val="004C97"/>
                </a:solidFill>
              </a:rPr>
              <a:t>Growth of infected plants slows as compared to healthy plants.  Older leaves yellow and drop.  Margins of leaves die.</a:t>
            </a:r>
          </a:p>
          <a:p>
            <a:pPr lvl="0" rtl="0">
              <a:lnSpc>
                <a:spcPct val="115000"/>
              </a:lnSpc>
              <a:spcBef>
                <a:spcPts val="0"/>
              </a:spcBef>
              <a:spcAft>
                <a:spcPts val="300"/>
              </a:spcAft>
              <a:buNone/>
            </a:pPr>
            <a:r>
              <a:rPr lang="en-US" sz="1800" dirty="0">
                <a:solidFill>
                  <a:srgbClr val="004C97"/>
                </a:solidFill>
              </a:rPr>
              <a:t>Roots appear dark brown or black and few or no white roots or root tips can be found when the root ball is washed free of soil.</a:t>
            </a:r>
          </a:p>
          <a:p>
            <a:pPr lvl="0">
              <a:spcBef>
                <a:spcPts val="0"/>
              </a:spcBef>
              <a:buNone/>
            </a:pPr>
            <a:endParaRPr dirty="0">
              <a:solidFill>
                <a:srgbClr val="004C97"/>
              </a:solidFill>
            </a:endParaRPr>
          </a:p>
        </p:txBody>
      </p:sp>
    </p:spTree>
    <p:extLst>
      <p:ext uri="{BB962C8B-B14F-4D97-AF65-F5344CB8AC3E}">
        <p14:creationId xmlns:p14="http://schemas.microsoft.com/office/powerpoint/2010/main" val="243167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9"/>
          <p:cNvSpPr txBox="1">
            <a:spLocks/>
          </p:cNvSpPr>
          <p:nvPr/>
        </p:nvSpPr>
        <p:spPr>
          <a:xfrm>
            <a:off x="642968" y="0"/>
            <a:ext cx="6816612" cy="827773"/>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RUST</a:t>
            </a:r>
          </a:p>
        </p:txBody>
      </p:sp>
      <p:pic>
        <p:nvPicPr>
          <p:cNvPr id="3" name="Shape 2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68437" y="3581825"/>
            <a:ext cx="5238750" cy="2707492"/>
          </a:xfrm>
          <a:prstGeom prst="rect">
            <a:avLst/>
          </a:prstGeom>
          <a:noFill/>
          <a:ln>
            <a:noFill/>
          </a:ln>
        </p:spPr>
      </p:pic>
      <p:sp>
        <p:nvSpPr>
          <p:cNvPr id="4" name="Shape 241"/>
          <p:cNvSpPr txBox="1"/>
          <p:nvPr/>
        </p:nvSpPr>
        <p:spPr>
          <a:xfrm>
            <a:off x="6144000" y="1425407"/>
            <a:ext cx="3000000" cy="2064778"/>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Fungicide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Watering</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p:txBody>
      </p:sp>
      <p:sp>
        <p:nvSpPr>
          <p:cNvPr id="5" name="Shape 242"/>
          <p:cNvSpPr txBox="1"/>
          <p:nvPr/>
        </p:nvSpPr>
        <p:spPr>
          <a:xfrm>
            <a:off x="149945" y="827773"/>
            <a:ext cx="2770800" cy="2244207"/>
          </a:xfrm>
          <a:prstGeom prst="rect">
            <a:avLst/>
          </a:prstGeom>
          <a:noFill/>
          <a:ln>
            <a:noFill/>
          </a:ln>
        </p:spPr>
        <p:txBody>
          <a:bodyPr lIns="91425" tIns="91425" rIns="91425" bIns="91425" anchor="t" anchorCtr="0">
            <a:noAutofit/>
          </a:bodyPr>
          <a:lstStyle/>
          <a:p>
            <a:pPr lvl="0" rtl="0">
              <a:lnSpc>
                <a:spcPct val="115000"/>
              </a:lnSpc>
              <a:spcBef>
                <a:spcPts val="0"/>
              </a:spcBef>
              <a:spcAft>
                <a:spcPts val="300"/>
              </a:spcAft>
              <a:buNone/>
            </a:pPr>
            <a:r>
              <a:rPr lang="en-US" sz="1600" dirty="0">
                <a:solidFill>
                  <a:srgbClr val="004C97"/>
                </a:solidFill>
              </a:rPr>
              <a:t>Pale leaf spots eventually develop into spore- producing structures called pustules.  The pustules are found most commonly on the lower leaf surface and produce huge numbers of microscopic spores.  Pustules can be orange, yellow, brown, black or white.</a:t>
            </a:r>
          </a:p>
          <a:p>
            <a:pPr lvl="0">
              <a:spcBef>
                <a:spcPts val="0"/>
              </a:spcBef>
              <a:buNone/>
            </a:pPr>
            <a:endParaRPr dirty="0">
              <a:solidFill>
                <a:srgbClr val="004C97"/>
              </a:solidFill>
            </a:endParaRPr>
          </a:p>
        </p:txBody>
      </p:sp>
    </p:spTree>
    <p:extLst>
      <p:ext uri="{BB962C8B-B14F-4D97-AF65-F5344CB8AC3E}">
        <p14:creationId xmlns:p14="http://schemas.microsoft.com/office/powerpoint/2010/main" val="245533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7"/>
          <p:cNvSpPr txBox="1">
            <a:spLocks/>
          </p:cNvSpPr>
          <p:nvPr/>
        </p:nvSpPr>
        <p:spPr>
          <a:xfrm>
            <a:off x="739220" y="0"/>
            <a:ext cx="6909690" cy="847023"/>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STEM ROT</a:t>
            </a:r>
          </a:p>
        </p:txBody>
      </p:sp>
      <p:pic>
        <p:nvPicPr>
          <p:cNvPr id="3" name="Shape 248"/>
          <p:cNvPicPr preferRelativeResize="0"/>
          <p:nvPr/>
        </p:nvPicPr>
        <p:blipFill rotWithShape="1">
          <a:blip r:embed="rId2">
            <a:alphaModFix/>
          </a:blip>
          <a:srcRect/>
          <a:stretch/>
        </p:blipFill>
        <p:spPr>
          <a:xfrm>
            <a:off x="1982805" y="1170990"/>
            <a:ext cx="5515275" cy="3680143"/>
          </a:xfrm>
          <a:prstGeom prst="rect">
            <a:avLst/>
          </a:prstGeom>
          <a:noFill/>
          <a:ln>
            <a:noFill/>
          </a:ln>
        </p:spPr>
      </p:pic>
      <p:sp>
        <p:nvSpPr>
          <p:cNvPr id="4" name="Shape 249"/>
          <p:cNvSpPr txBox="1"/>
          <p:nvPr/>
        </p:nvSpPr>
        <p:spPr>
          <a:xfrm>
            <a:off x="7220420" y="4111753"/>
            <a:ext cx="1923580" cy="1724792"/>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Fungicide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Watering </a:t>
            </a:r>
          </a:p>
        </p:txBody>
      </p:sp>
      <p:sp>
        <p:nvSpPr>
          <p:cNvPr id="5" name="Shape 250"/>
          <p:cNvSpPr txBox="1"/>
          <p:nvPr/>
        </p:nvSpPr>
        <p:spPr>
          <a:xfrm>
            <a:off x="1" y="1063032"/>
            <a:ext cx="2050248" cy="3911117"/>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4C97"/>
                </a:solidFill>
              </a:rPr>
              <a:t>Spots of various sizes occur on the stem, at or near the soil level and on the roots. These spots may vary in color from gray, brown, black, or even bright red. Frequently, these fungi cause the tips of fibrous roots to decay. Wilting, dieback, and poor vigor are common symptoms.</a:t>
            </a:r>
          </a:p>
        </p:txBody>
      </p:sp>
    </p:spTree>
    <p:extLst>
      <p:ext uri="{BB962C8B-B14F-4D97-AF65-F5344CB8AC3E}">
        <p14:creationId xmlns:p14="http://schemas.microsoft.com/office/powerpoint/2010/main" val="205173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3770" y="6591184"/>
            <a:ext cx="3986550" cy="246221"/>
          </a:xfrm>
          <a:prstGeom prst="rect">
            <a:avLst/>
          </a:prstGeom>
          <a:noFill/>
        </p:spPr>
        <p:txBody>
          <a:bodyPr wrap="square" rtlCol="0">
            <a:spAutoFit/>
          </a:bodyPr>
          <a:lstStyle/>
          <a:p>
            <a:pPr algn="r"/>
            <a:r>
              <a:rPr lang="en-US" sz="1000" i="1" dirty="0" smtClean="0">
                <a:solidFill>
                  <a:schemeClr val="bg1"/>
                </a:solidFill>
                <a:latin typeface="Verdana"/>
                <a:cs typeface="Verdana"/>
              </a:rPr>
              <a:t>National FFA Floriculture CDE</a:t>
            </a:r>
            <a:endParaRPr lang="en-US" sz="1000" i="1" dirty="0">
              <a:solidFill>
                <a:schemeClr val="bg1"/>
              </a:solidFill>
              <a:latin typeface="Verdana"/>
              <a:cs typeface="Verdana"/>
            </a:endParaRPr>
          </a:p>
        </p:txBody>
      </p:sp>
      <p:sp>
        <p:nvSpPr>
          <p:cNvPr id="3" name="Rectangle 2"/>
          <p:cNvSpPr/>
          <p:nvPr/>
        </p:nvSpPr>
        <p:spPr>
          <a:xfrm>
            <a:off x="1003056" y="910276"/>
            <a:ext cx="6936398" cy="5078313"/>
          </a:xfrm>
          <a:prstGeom prst="rect">
            <a:avLst/>
          </a:prstGeom>
        </p:spPr>
        <p:txBody>
          <a:bodyPr wrap="square">
            <a:spAutoFit/>
          </a:bodyPr>
          <a:lstStyle/>
          <a:p>
            <a:pPr marL="285750" lvl="0" indent="-285750">
              <a:spcBef>
                <a:spcPts val="0"/>
              </a:spcBef>
              <a:buFont typeface="Arial" panose="020B0604020202020204" pitchFamily="34" charset="0"/>
              <a:buChar char="•"/>
            </a:pPr>
            <a:r>
              <a:rPr lang="en-US" dirty="0">
                <a:solidFill>
                  <a:srgbClr val="004C97"/>
                </a:solidFill>
              </a:rPr>
              <a:t>Pest and disorder items may be presented as an intact specimen, photograph or preserved specimen (herbarium sheet, insect mount, etc.). </a:t>
            </a:r>
          </a:p>
          <a:p>
            <a:pPr marL="285750" lvl="0" indent="-285750">
              <a:spcBef>
                <a:spcPts val="0"/>
              </a:spcBef>
              <a:buFont typeface="Arial" panose="020B0604020202020204" pitchFamily="34" charset="0"/>
              <a:buChar char="•"/>
            </a:pPr>
            <a:r>
              <a:rPr lang="en-US" dirty="0">
                <a:solidFill>
                  <a:srgbClr val="004C97"/>
                </a:solidFill>
              </a:rPr>
              <a:t>Each specimen will be designated by a station number. </a:t>
            </a:r>
            <a:endParaRPr lang="en-US" dirty="0" smtClean="0">
              <a:solidFill>
                <a:srgbClr val="004C97"/>
              </a:solidFill>
            </a:endParaRPr>
          </a:p>
          <a:p>
            <a:pPr marL="285750" lvl="0" indent="-285750">
              <a:spcBef>
                <a:spcPts val="0"/>
              </a:spcBef>
              <a:buFont typeface="Arial" panose="020B0604020202020204" pitchFamily="34" charset="0"/>
              <a:buChar char="•"/>
            </a:pPr>
            <a:r>
              <a:rPr lang="en-US" dirty="0" smtClean="0">
                <a:solidFill>
                  <a:srgbClr val="004C97"/>
                </a:solidFill>
              </a:rPr>
              <a:t>For each specimen the participant must: </a:t>
            </a:r>
            <a:endParaRPr lang="en-US" dirty="0">
              <a:solidFill>
                <a:srgbClr val="004C97"/>
              </a:solidFill>
            </a:endParaRPr>
          </a:p>
          <a:p>
            <a:pPr marL="457200" lvl="0" indent="-228600">
              <a:spcBef>
                <a:spcPts val="0"/>
              </a:spcBef>
              <a:buAutoNum type="arabicPeriod"/>
            </a:pPr>
            <a:r>
              <a:rPr lang="en-US" dirty="0" smtClean="0">
                <a:solidFill>
                  <a:srgbClr val="004C97"/>
                </a:solidFill>
              </a:rPr>
              <a:t>determine </a:t>
            </a:r>
            <a:r>
              <a:rPr lang="en-US" dirty="0">
                <a:solidFill>
                  <a:srgbClr val="004C97"/>
                </a:solidFill>
              </a:rPr>
              <a:t>the classification (nutritional/ environmental, insect/ pest, or disease) of the disorder. </a:t>
            </a:r>
          </a:p>
          <a:p>
            <a:pPr marL="457200" lvl="0" indent="-228600">
              <a:spcBef>
                <a:spcPts val="0"/>
              </a:spcBef>
              <a:buAutoNum type="arabicPeriod"/>
            </a:pPr>
            <a:r>
              <a:rPr lang="en-US" dirty="0" smtClean="0">
                <a:solidFill>
                  <a:srgbClr val="004C97"/>
                </a:solidFill>
              </a:rPr>
              <a:t>identify</a:t>
            </a:r>
            <a:r>
              <a:rPr lang="en-US" dirty="0">
                <a:solidFill>
                  <a:srgbClr val="004C97"/>
                </a:solidFill>
              </a:rPr>
              <a:t>/ name the disorder correctly.  </a:t>
            </a:r>
          </a:p>
          <a:p>
            <a:pPr marL="457200" lvl="0" indent="-228600">
              <a:spcBef>
                <a:spcPts val="0"/>
              </a:spcBef>
              <a:buAutoNum type="arabicPeriod"/>
            </a:pPr>
            <a:r>
              <a:rPr lang="en-US" dirty="0" smtClean="0">
                <a:solidFill>
                  <a:srgbClr val="004C97"/>
                </a:solidFill>
              </a:rPr>
              <a:t>correctly </a:t>
            </a:r>
            <a:r>
              <a:rPr lang="en-US" dirty="0">
                <a:solidFill>
                  <a:srgbClr val="004C97"/>
                </a:solidFill>
              </a:rPr>
              <a:t>give the  chemical </a:t>
            </a:r>
            <a:r>
              <a:rPr lang="en-US" dirty="0" smtClean="0">
                <a:solidFill>
                  <a:srgbClr val="004C97"/>
                </a:solidFill>
              </a:rPr>
              <a:t>AND </a:t>
            </a:r>
            <a:r>
              <a:rPr lang="en-US" dirty="0">
                <a:solidFill>
                  <a:srgbClr val="004C97"/>
                </a:solidFill>
              </a:rPr>
              <a:t>cultural controls for the disorder. </a:t>
            </a:r>
            <a:endParaRPr lang="en-US" dirty="0" smtClean="0">
              <a:solidFill>
                <a:srgbClr val="004C97"/>
              </a:solidFill>
            </a:endParaRPr>
          </a:p>
          <a:p>
            <a:pPr marL="457200" lvl="0" indent="-228600">
              <a:spcBef>
                <a:spcPts val="0"/>
              </a:spcBef>
              <a:buAutoNum type="arabicPeriod"/>
            </a:pPr>
            <a:r>
              <a:rPr lang="en-US" dirty="0" smtClean="0">
                <a:solidFill>
                  <a:srgbClr val="004C97"/>
                </a:solidFill>
              </a:rPr>
              <a:t>Each disorder is worth 5 points total – 1 point for correctly determining classification, 2 points for correctly identifying the disorder, 1 point for correctly labeling the chemical control, and 1 point for correctly labeling the biological control. </a:t>
            </a:r>
            <a:endParaRPr lang="en-US" dirty="0">
              <a:solidFill>
                <a:srgbClr val="004C97"/>
              </a:solidFill>
            </a:endParaRPr>
          </a:p>
          <a:p>
            <a:pPr marL="285750" lvl="0" indent="-285750">
              <a:spcBef>
                <a:spcPts val="0"/>
              </a:spcBef>
              <a:buFont typeface="Arial" panose="020B0604020202020204" pitchFamily="34" charset="0"/>
              <a:buChar char="•"/>
            </a:pPr>
            <a:r>
              <a:rPr lang="en-US" dirty="0">
                <a:solidFill>
                  <a:srgbClr val="004C97"/>
                </a:solidFill>
              </a:rPr>
              <a:t>Each participant will identify 15 specimens total for this event. </a:t>
            </a:r>
          </a:p>
          <a:p>
            <a:pPr marL="285750" lvl="0" indent="-285750">
              <a:spcBef>
                <a:spcPts val="0"/>
              </a:spcBef>
              <a:buFont typeface="Arial" panose="020B0604020202020204" pitchFamily="34" charset="0"/>
              <a:buChar char="•"/>
            </a:pPr>
            <a:r>
              <a:rPr lang="en-US" dirty="0">
                <a:solidFill>
                  <a:srgbClr val="004C97"/>
                </a:solidFill>
              </a:rPr>
              <a:t>No specimens or items may be touched or handled in any way. </a:t>
            </a:r>
          </a:p>
          <a:p>
            <a:pPr marL="285750" lvl="0" indent="-285750">
              <a:spcBef>
                <a:spcPts val="0"/>
              </a:spcBef>
              <a:buFont typeface="Arial" panose="020B0604020202020204" pitchFamily="34" charset="0"/>
              <a:buChar char="•"/>
            </a:pPr>
            <a:r>
              <a:rPr lang="en-US" dirty="0">
                <a:solidFill>
                  <a:srgbClr val="004C97"/>
                </a:solidFill>
              </a:rPr>
              <a:t>Fifteen minutes will be allowed for this event. </a:t>
            </a:r>
            <a:endParaRPr lang="en-US" dirty="0" smtClean="0">
              <a:solidFill>
                <a:srgbClr val="004C97"/>
              </a:solidFill>
            </a:endParaRPr>
          </a:p>
          <a:p>
            <a:pPr marL="285750" lvl="0" indent="-285750">
              <a:spcBef>
                <a:spcPts val="0"/>
              </a:spcBef>
              <a:buFont typeface="Arial" panose="020B0604020202020204" pitchFamily="34" charset="0"/>
              <a:buChar char="•"/>
            </a:pPr>
            <a:r>
              <a:rPr lang="en-US" dirty="0" smtClean="0">
                <a:solidFill>
                  <a:srgbClr val="004C97"/>
                </a:solidFill>
              </a:rPr>
              <a:t>Refer </a:t>
            </a:r>
            <a:r>
              <a:rPr lang="en-US" dirty="0">
                <a:solidFill>
                  <a:srgbClr val="004C97"/>
                </a:solidFill>
              </a:rPr>
              <a:t>to the Disorder Practicum Scorecard for additional details.</a:t>
            </a:r>
          </a:p>
        </p:txBody>
      </p:sp>
      <p:sp>
        <p:nvSpPr>
          <p:cNvPr id="4" name="Rectangle 3"/>
          <p:cNvSpPr/>
          <p:nvPr/>
        </p:nvSpPr>
        <p:spPr>
          <a:xfrm>
            <a:off x="1123362" y="232236"/>
            <a:ext cx="6720109" cy="584775"/>
          </a:xfrm>
          <a:prstGeom prst="rect">
            <a:avLst/>
          </a:prstGeom>
        </p:spPr>
        <p:txBody>
          <a:bodyPr wrap="none">
            <a:spAutoFit/>
          </a:bodyPr>
          <a:lstStyle/>
          <a:p>
            <a:r>
              <a:rPr lang="en-US" sz="3200" dirty="0">
                <a:solidFill>
                  <a:schemeClr val="bg1"/>
                </a:solidFill>
              </a:rPr>
              <a:t>Directions for Floriculture Disorders </a:t>
            </a:r>
          </a:p>
        </p:txBody>
      </p:sp>
    </p:spTree>
    <p:extLst>
      <p:ext uri="{BB962C8B-B14F-4D97-AF65-F5344CB8AC3E}">
        <p14:creationId xmlns:p14="http://schemas.microsoft.com/office/powerpoint/2010/main" val="271230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5"/>
          <p:cNvSpPr txBox="1">
            <a:spLocks/>
          </p:cNvSpPr>
          <p:nvPr/>
        </p:nvSpPr>
        <p:spPr>
          <a:xfrm>
            <a:off x="710343" y="0"/>
            <a:ext cx="7028369" cy="847023"/>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TOSPOVIRUS (INSV AND TSWV)</a:t>
            </a:r>
          </a:p>
        </p:txBody>
      </p:sp>
      <p:sp>
        <p:nvSpPr>
          <p:cNvPr id="3" name="Shape 256"/>
          <p:cNvSpPr txBox="1"/>
          <p:nvPr/>
        </p:nvSpPr>
        <p:spPr>
          <a:xfrm>
            <a:off x="7200224" y="3138375"/>
            <a:ext cx="1728811" cy="2405174"/>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No Treatment Listed</a:t>
            </a:r>
          </a:p>
        </p:txBody>
      </p:sp>
      <p:sp>
        <p:nvSpPr>
          <p:cNvPr id="4" name="Shape 257"/>
          <p:cNvSpPr txBox="1"/>
          <p:nvPr/>
        </p:nvSpPr>
        <p:spPr>
          <a:xfrm>
            <a:off x="0" y="847022"/>
            <a:ext cx="2409825" cy="4696527"/>
          </a:xfrm>
          <a:prstGeom prst="rect">
            <a:avLst/>
          </a:prstGeom>
          <a:noFill/>
          <a:ln>
            <a:noFill/>
          </a:ln>
        </p:spPr>
        <p:txBody>
          <a:bodyPr lIns="91425" tIns="91425" rIns="91425" bIns="91425" anchor="t" anchorCtr="0">
            <a:noAutofit/>
          </a:bodyPr>
          <a:lstStyle/>
          <a:p>
            <a:pPr lvl="0">
              <a:spcBef>
                <a:spcPts val="0"/>
              </a:spcBef>
              <a:buNone/>
            </a:pPr>
            <a:r>
              <a:rPr lang="en-US" sz="1600" dirty="0">
                <a:solidFill>
                  <a:srgbClr val="004C97"/>
                </a:solidFill>
              </a:rPr>
              <a:t>The most common symptoms of virus infection are stunting or dwarfing. Leaves may also show distinctive symptoms such as spots, streaks, blotches, and rings of light green, yellow, brown, or black or they may develop uniform yellow or orange coloration. Leaves also may change in size or shape, either puckering or developing rolled margins. </a:t>
            </a:r>
          </a:p>
        </p:txBody>
      </p:sp>
      <p:pic>
        <p:nvPicPr>
          <p:cNvPr id="5" name="Shape 2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09825" y="847021"/>
            <a:ext cx="4790400" cy="4387078"/>
          </a:xfrm>
          <a:prstGeom prst="rect">
            <a:avLst/>
          </a:prstGeom>
          <a:noFill/>
          <a:ln>
            <a:noFill/>
          </a:ln>
        </p:spPr>
      </p:pic>
    </p:spTree>
    <p:extLst>
      <p:ext uri="{BB962C8B-B14F-4D97-AF65-F5344CB8AC3E}">
        <p14:creationId xmlns:p14="http://schemas.microsoft.com/office/powerpoint/2010/main" val="42100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3"/>
          <p:cNvSpPr txBox="1">
            <a:spLocks/>
          </p:cNvSpPr>
          <p:nvPr/>
        </p:nvSpPr>
        <p:spPr>
          <a:xfrm>
            <a:off x="419100" y="2026453"/>
            <a:ext cx="8411463" cy="2712212"/>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4800">
                <a:solidFill>
                  <a:srgbClr val="004C97"/>
                </a:solidFill>
              </a:rPr>
              <a:t>Classification: </a:t>
            </a:r>
          </a:p>
          <a:p>
            <a:pPr algn="ctr" fontAlgn="auto">
              <a:lnSpc>
                <a:spcPct val="90000"/>
              </a:lnSpc>
              <a:spcBef>
                <a:spcPts val="0"/>
              </a:spcBef>
              <a:spcAft>
                <a:spcPts val="0"/>
              </a:spcAft>
              <a:buClr>
                <a:srgbClr val="FEFEFE"/>
              </a:buClr>
              <a:buSzPct val="25000"/>
              <a:buFont typeface="Cabin"/>
              <a:buNone/>
            </a:pPr>
            <a:r>
              <a:rPr lang="en-US" sz="4800" cap="none">
                <a:solidFill>
                  <a:srgbClr val="004C97"/>
                </a:solidFill>
                <a:latin typeface="Cabin"/>
                <a:ea typeface="Cabin"/>
                <a:cs typeface="Cabin"/>
                <a:sym typeface="Cabin"/>
              </a:rPr>
              <a:t>INSECTS AND PEST</a:t>
            </a:r>
            <a:r>
              <a:rPr lang="en-US" sz="4800">
                <a:solidFill>
                  <a:srgbClr val="004C97"/>
                </a:solidFill>
              </a:rPr>
              <a:t>S</a:t>
            </a:r>
          </a:p>
        </p:txBody>
      </p:sp>
    </p:spTree>
    <p:extLst>
      <p:ext uri="{BB962C8B-B14F-4D97-AF65-F5344CB8AC3E}">
        <p14:creationId xmlns:p14="http://schemas.microsoft.com/office/powerpoint/2010/main" val="190284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8"/>
          <p:cNvSpPr txBox="1">
            <a:spLocks/>
          </p:cNvSpPr>
          <p:nvPr/>
        </p:nvSpPr>
        <p:spPr>
          <a:xfrm>
            <a:off x="1377343" y="-35493"/>
            <a:ext cx="6437313" cy="930843"/>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APHIDS</a:t>
            </a:r>
          </a:p>
        </p:txBody>
      </p:sp>
      <p:sp>
        <p:nvSpPr>
          <p:cNvPr id="3" name="Shape 269"/>
          <p:cNvSpPr txBox="1">
            <a:spLocks/>
          </p:cNvSpPr>
          <p:nvPr/>
        </p:nvSpPr>
        <p:spPr>
          <a:xfrm>
            <a:off x="178623" y="895350"/>
            <a:ext cx="3505200" cy="1066800"/>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28600" indent="-228600">
              <a:spcBef>
                <a:spcPts val="0"/>
              </a:spcBef>
              <a:buClr>
                <a:schemeClr val="accent2"/>
              </a:buClr>
              <a:buSzPct val="25000"/>
              <a:buFont typeface="Arial"/>
              <a:buNone/>
            </a:pPr>
            <a:r>
              <a:rPr lang="en-US" sz="2000" dirty="0">
                <a:solidFill>
                  <a:srgbClr val="004C97"/>
                </a:solidFill>
                <a:latin typeface="Cabin"/>
                <a:ea typeface="Cabin"/>
                <a:cs typeface="Cabin"/>
                <a:sym typeface="Cabin"/>
              </a:rPr>
              <a:t>Always appear in large groups, can be many different colors and sizes</a:t>
            </a:r>
          </a:p>
        </p:txBody>
      </p:sp>
      <p:pic>
        <p:nvPicPr>
          <p:cNvPr id="4" name="Shape 270" descr="soybean_aphid_leaves"/>
          <p:cNvPicPr preferRelativeResize="0">
            <a:picLocks/>
          </p:cNvPicPr>
          <p:nvPr/>
        </p:nvPicPr>
        <p:blipFill rotWithShape="1">
          <a:blip r:embed="rId2">
            <a:alphaModFix/>
          </a:blip>
          <a:srcRect/>
          <a:stretch/>
        </p:blipFill>
        <p:spPr>
          <a:xfrm>
            <a:off x="5527587" y="2055951"/>
            <a:ext cx="3609975" cy="2606674"/>
          </a:xfrm>
          <a:prstGeom prst="rect">
            <a:avLst/>
          </a:prstGeom>
          <a:noFill/>
          <a:ln>
            <a:noFill/>
          </a:ln>
        </p:spPr>
      </p:pic>
      <p:pic>
        <p:nvPicPr>
          <p:cNvPr id="5" name="Shape 271" descr="aphids"/>
          <p:cNvPicPr preferRelativeResize="0"/>
          <p:nvPr/>
        </p:nvPicPr>
        <p:blipFill rotWithShape="1">
          <a:blip r:embed="rId3">
            <a:alphaModFix/>
          </a:blip>
          <a:srcRect/>
          <a:stretch/>
        </p:blipFill>
        <p:spPr>
          <a:xfrm>
            <a:off x="0" y="3959336"/>
            <a:ext cx="3352800" cy="2513100"/>
          </a:xfrm>
          <a:prstGeom prst="rect">
            <a:avLst/>
          </a:prstGeom>
          <a:noFill/>
          <a:ln>
            <a:noFill/>
          </a:ln>
        </p:spPr>
      </p:pic>
      <p:sp>
        <p:nvSpPr>
          <p:cNvPr id="6" name="Shape 272"/>
          <p:cNvSpPr txBox="1"/>
          <p:nvPr/>
        </p:nvSpPr>
        <p:spPr>
          <a:xfrm>
            <a:off x="5659470" y="1123950"/>
            <a:ext cx="3213000" cy="12810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600" b="0" i="0" u="none" strike="noStrike" cap="none" dirty="0">
                <a:solidFill>
                  <a:srgbClr val="004C97"/>
                </a:solidFill>
                <a:latin typeface="Arial"/>
                <a:ea typeface="Arial"/>
                <a:cs typeface="Arial"/>
                <a:sym typeface="Arial"/>
              </a:rPr>
              <a:t>Produces a sap (honeydew) that promote the growth of black sooty mold (seen </a:t>
            </a:r>
            <a:r>
              <a:rPr lang="en-US" sz="1600" dirty="0">
                <a:solidFill>
                  <a:srgbClr val="004C97"/>
                </a:solidFill>
              </a:rPr>
              <a:t>below</a:t>
            </a:r>
            <a:r>
              <a:rPr lang="en-US" sz="1600" b="0" i="0" u="none" strike="noStrike" cap="none" dirty="0">
                <a:solidFill>
                  <a:srgbClr val="004C97"/>
                </a:solidFill>
                <a:latin typeface="Arial"/>
                <a:ea typeface="Arial"/>
                <a:cs typeface="Arial"/>
                <a:sym typeface="Arial"/>
              </a:rPr>
              <a:t>)</a:t>
            </a:r>
          </a:p>
        </p:txBody>
      </p:sp>
      <p:pic>
        <p:nvPicPr>
          <p:cNvPr id="7" name="Shape 273" descr="ANd9GcQFC2iXqwaZM3ndzk35ECwwX1w700d09wigP6Ub7jy82balTFFyTw"/>
          <p:cNvPicPr preferRelativeResize="0">
            <a:picLocks/>
          </p:cNvPicPr>
          <p:nvPr/>
        </p:nvPicPr>
        <p:blipFill rotWithShape="1">
          <a:blip r:embed="rId4">
            <a:alphaModFix/>
          </a:blip>
          <a:srcRect/>
          <a:stretch/>
        </p:blipFill>
        <p:spPr>
          <a:xfrm>
            <a:off x="3352800" y="4130116"/>
            <a:ext cx="3258311" cy="2333743"/>
          </a:xfrm>
          <a:prstGeom prst="rect">
            <a:avLst/>
          </a:prstGeom>
          <a:noFill/>
          <a:ln>
            <a:noFill/>
          </a:ln>
        </p:spPr>
      </p:pic>
      <p:sp>
        <p:nvSpPr>
          <p:cNvPr id="8" name="Shape 274"/>
          <p:cNvSpPr txBox="1"/>
          <p:nvPr/>
        </p:nvSpPr>
        <p:spPr>
          <a:xfrm>
            <a:off x="6775362" y="5287631"/>
            <a:ext cx="2362200" cy="923924"/>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Can also cause leaf curling/ distortion on new growth</a:t>
            </a:r>
          </a:p>
        </p:txBody>
      </p:sp>
      <p:pic>
        <p:nvPicPr>
          <p:cNvPr id="9" name="Shape 275" descr="C:\Users\mriley\AppData\Local\Microsoft\Windows\Temporary Internet Files\Content.IE5\RN2Z0XFK\1. Winged Aphid.jpg"/>
          <p:cNvPicPr preferRelativeResize="0"/>
          <p:nvPr/>
        </p:nvPicPr>
        <p:blipFill rotWithShape="1">
          <a:blip r:embed="rId5">
            <a:alphaModFix/>
          </a:blip>
          <a:srcRect/>
          <a:stretch/>
        </p:blipFill>
        <p:spPr>
          <a:xfrm>
            <a:off x="0" y="1919783"/>
            <a:ext cx="3429000" cy="2252700"/>
          </a:xfrm>
          <a:prstGeom prst="rect">
            <a:avLst/>
          </a:prstGeom>
          <a:noFill/>
          <a:ln>
            <a:noFill/>
          </a:ln>
        </p:spPr>
      </p:pic>
      <p:sp>
        <p:nvSpPr>
          <p:cNvPr id="10" name="Shape 276"/>
          <p:cNvSpPr txBox="1"/>
          <p:nvPr/>
        </p:nvSpPr>
        <p:spPr>
          <a:xfrm>
            <a:off x="3633761" y="1559763"/>
            <a:ext cx="1793813" cy="1028696"/>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Ladybird Beetles</a:t>
            </a:r>
          </a:p>
        </p:txBody>
      </p:sp>
    </p:spTree>
    <p:extLst>
      <p:ext uri="{BB962C8B-B14F-4D97-AF65-F5344CB8AC3E}">
        <p14:creationId xmlns:p14="http://schemas.microsoft.com/office/powerpoint/2010/main" val="196812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1"/>
          <p:cNvSpPr txBox="1">
            <a:spLocks/>
          </p:cNvSpPr>
          <p:nvPr/>
        </p:nvSpPr>
        <p:spPr>
          <a:xfrm>
            <a:off x="1447761" y="-2"/>
            <a:ext cx="6435330" cy="885525"/>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FUNGUS GNAT </a:t>
            </a:r>
          </a:p>
        </p:txBody>
      </p:sp>
      <p:pic>
        <p:nvPicPr>
          <p:cNvPr id="3" name="Shape 282" descr="fungusadult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12369"/>
            <a:ext cx="2952750" cy="2467032"/>
          </a:xfrm>
          <a:prstGeom prst="rect">
            <a:avLst/>
          </a:prstGeom>
          <a:noFill/>
          <a:ln>
            <a:noFill/>
          </a:ln>
        </p:spPr>
      </p:pic>
      <p:sp>
        <p:nvSpPr>
          <p:cNvPr id="4" name="Shape 283"/>
          <p:cNvSpPr txBox="1"/>
          <p:nvPr/>
        </p:nvSpPr>
        <p:spPr>
          <a:xfrm>
            <a:off x="2952750" y="885523"/>
            <a:ext cx="3429000" cy="107694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Looks like a small fly</a:t>
            </a:r>
            <a:r>
              <a:rPr lang="en-US" sz="1800" dirty="0">
                <a:solidFill>
                  <a:srgbClr val="004C97"/>
                </a:solidFill>
              </a:rPr>
              <a:t> and has</a:t>
            </a:r>
            <a:r>
              <a:rPr lang="en-US" sz="1800" b="0" i="0" u="none" strike="noStrike" cap="none" dirty="0">
                <a:solidFill>
                  <a:srgbClr val="004C97"/>
                </a:solidFill>
                <a:latin typeface="Arial"/>
                <a:ea typeface="Arial"/>
                <a:cs typeface="Arial"/>
                <a:sym typeface="Arial"/>
              </a:rPr>
              <a:t> very long antennae</a:t>
            </a:r>
            <a:r>
              <a:rPr lang="en-US" sz="1800" dirty="0">
                <a:solidFill>
                  <a:srgbClr val="004C97"/>
                </a:solidFill>
              </a:rPr>
              <a:t>. Wings have a y-shaped vein.</a:t>
            </a:r>
          </a:p>
        </p:txBody>
      </p:sp>
      <p:pic>
        <p:nvPicPr>
          <p:cNvPr id="5" name="Shape 284" descr="ANd9GcS6P6KcyZdrRvPP5Qe6yb2pG0RT2mO-8okGSS41gxD5ew4zKmn0"/>
          <p:cNvPicPr preferRelativeResize="0"/>
          <p:nvPr/>
        </p:nvPicPr>
        <p:blipFill rotWithShape="1">
          <a:blip r:embed="rId3">
            <a:alphaModFix/>
          </a:blip>
          <a:srcRect/>
          <a:stretch/>
        </p:blipFill>
        <p:spPr>
          <a:xfrm>
            <a:off x="6381750" y="1259560"/>
            <a:ext cx="2762250" cy="2019842"/>
          </a:xfrm>
          <a:prstGeom prst="rect">
            <a:avLst/>
          </a:prstGeom>
          <a:noFill/>
          <a:ln>
            <a:noFill/>
          </a:ln>
        </p:spPr>
      </p:pic>
      <p:sp>
        <p:nvSpPr>
          <p:cNvPr id="6" name="Shape 285"/>
          <p:cNvSpPr txBox="1"/>
          <p:nvPr/>
        </p:nvSpPr>
        <p:spPr>
          <a:xfrm>
            <a:off x="6256975" y="3609291"/>
            <a:ext cx="2819400" cy="64135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Fungus Gnat larvae feed on the roots of the plants</a:t>
            </a:r>
          </a:p>
        </p:txBody>
      </p:sp>
      <p:pic>
        <p:nvPicPr>
          <p:cNvPr id="7" name="Shape 286" descr="ANd9GcQ6S-PJw-xk-5PR1Xg-mPahsLW0Pysahbu-rne1d0Rk3BIdZEO4"/>
          <p:cNvPicPr preferRelativeResize="0"/>
          <p:nvPr/>
        </p:nvPicPr>
        <p:blipFill rotWithShape="1">
          <a:blip r:embed="rId4">
            <a:alphaModFix/>
          </a:blip>
          <a:srcRect/>
          <a:stretch/>
        </p:blipFill>
        <p:spPr>
          <a:xfrm>
            <a:off x="3266500" y="1828017"/>
            <a:ext cx="2440626" cy="2422624"/>
          </a:xfrm>
          <a:prstGeom prst="rect">
            <a:avLst/>
          </a:prstGeom>
          <a:noFill/>
          <a:ln>
            <a:noFill/>
          </a:ln>
        </p:spPr>
      </p:pic>
      <p:sp>
        <p:nvSpPr>
          <p:cNvPr id="8" name="Shape 289"/>
          <p:cNvSpPr txBox="1"/>
          <p:nvPr/>
        </p:nvSpPr>
        <p:spPr>
          <a:xfrm>
            <a:off x="2952750" y="4769796"/>
            <a:ext cx="3000000" cy="846677"/>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Nematodes</a:t>
            </a:r>
          </a:p>
        </p:txBody>
      </p:sp>
      <p:pic>
        <p:nvPicPr>
          <p:cNvPr id="9" name="Shape 288" descr="C:\Users\mriley\AppData\Local\Microsoft\Windows\Temporary Internet Files\Content.IE5\XIFZ1KII\1. Fungus Gnat.jpg"/>
          <p:cNvPicPr preferRelativeResize="0"/>
          <p:nvPr/>
        </p:nvPicPr>
        <p:blipFill rotWithShape="1">
          <a:blip r:embed="rId5">
            <a:alphaModFix/>
          </a:blip>
          <a:srcRect/>
          <a:stretch/>
        </p:blipFill>
        <p:spPr>
          <a:xfrm>
            <a:off x="-5442" y="3676650"/>
            <a:ext cx="2958191" cy="2690990"/>
          </a:xfrm>
          <a:prstGeom prst="rect">
            <a:avLst/>
          </a:prstGeom>
          <a:noFill/>
          <a:ln>
            <a:noFill/>
          </a:ln>
        </p:spPr>
      </p:pic>
      <p:pic>
        <p:nvPicPr>
          <p:cNvPr id="10" name="Shape 287" descr="fglarvae2"/>
          <p:cNvPicPr preferRelativeResize="0"/>
          <p:nvPr/>
        </p:nvPicPr>
        <p:blipFill rotWithShape="1">
          <a:blip r:embed="rId6">
            <a:alphaModFix/>
          </a:blip>
          <a:srcRect/>
          <a:stretch/>
        </p:blipFill>
        <p:spPr>
          <a:xfrm>
            <a:off x="6005416" y="4346753"/>
            <a:ext cx="3117849" cy="2058987"/>
          </a:xfrm>
          <a:prstGeom prst="rect">
            <a:avLst/>
          </a:prstGeom>
          <a:noFill/>
          <a:ln>
            <a:noFill/>
          </a:ln>
        </p:spPr>
      </p:pic>
    </p:spTree>
    <p:extLst>
      <p:ext uri="{BB962C8B-B14F-4D97-AF65-F5344CB8AC3E}">
        <p14:creationId xmlns:p14="http://schemas.microsoft.com/office/powerpoint/2010/main" val="2633732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94"/>
          <p:cNvSpPr txBox="1">
            <a:spLocks/>
          </p:cNvSpPr>
          <p:nvPr/>
        </p:nvSpPr>
        <p:spPr>
          <a:xfrm>
            <a:off x="1495123" y="0"/>
            <a:ext cx="5868203" cy="86627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LEAF MINER</a:t>
            </a:r>
          </a:p>
        </p:txBody>
      </p:sp>
      <p:pic>
        <p:nvPicPr>
          <p:cNvPr id="3" name="Shape 295" descr="ANd9GcTToW2rPb1DCX8M4YYbmjdSbQ911ksA8vtE7nK47RTb4TCNlYqJug"/>
          <p:cNvPicPr preferRelativeResize="0"/>
          <p:nvPr/>
        </p:nvPicPr>
        <p:blipFill rotWithShape="1">
          <a:blip r:embed="rId2">
            <a:alphaModFix/>
          </a:blip>
          <a:srcRect/>
          <a:stretch/>
        </p:blipFill>
        <p:spPr>
          <a:xfrm>
            <a:off x="185473" y="1410280"/>
            <a:ext cx="2619300" cy="1743000"/>
          </a:xfrm>
          <a:prstGeom prst="rect">
            <a:avLst/>
          </a:prstGeom>
          <a:noFill/>
          <a:ln>
            <a:noFill/>
          </a:ln>
        </p:spPr>
      </p:pic>
      <p:sp>
        <p:nvSpPr>
          <p:cNvPr id="4" name="Shape 296" descr="Z"/>
          <p:cNvSpPr/>
          <p:nvPr/>
        </p:nvSpPr>
        <p:spPr>
          <a:xfrm>
            <a:off x="1679575" y="46038"/>
            <a:ext cx="304799" cy="3047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Font typeface="Arial"/>
              <a:buNone/>
            </a:pPr>
            <a:endParaRPr sz="1800" b="0" i="0" u="none" strike="noStrike" cap="none">
              <a:solidFill>
                <a:schemeClr val="lt1"/>
              </a:solidFill>
              <a:latin typeface="Arial"/>
              <a:ea typeface="Arial"/>
              <a:cs typeface="Arial"/>
              <a:sym typeface="Arial"/>
            </a:endParaRPr>
          </a:p>
        </p:txBody>
      </p:sp>
      <p:sp>
        <p:nvSpPr>
          <p:cNvPr id="5" name="Shape 297" descr="Z"/>
          <p:cNvSpPr/>
          <p:nvPr/>
        </p:nvSpPr>
        <p:spPr>
          <a:xfrm>
            <a:off x="1679575" y="46038"/>
            <a:ext cx="304799" cy="3047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Font typeface="Arial"/>
              <a:buNone/>
            </a:pPr>
            <a:endParaRPr sz="1800" b="0" i="0" u="none" strike="noStrike" cap="none">
              <a:solidFill>
                <a:schemeClr val="lt1"/>
              </a:solidFill>
              <a:latin typeface="Arial"/>
              <a:ea typeface="Arial"/>
              <a:cs typeface="Arial"/>
              <a:sym typeface="Arial"/>
            </a:endParaRPr>
          </a:p>
        </p:txBody>
      </p:sp>
      <p:pic>
        <p:nvPicPr>
          <p:cNvPr id="6" name="Shape 298" descr="Leaf_mining"/>
          <p:cNvPicPr preferRelativeResize="0"/>
          <p:nvPr/>
        </p:nvPicPr>
        <p:blipFill rotWithShape="1">
          <a:blip r:embed="rId3">
            <a:alphaModFix/>
          </a:blip>
          <a:srcRect/>
          <a:stretch/>
        </p:blipFill>
        <p:spPr>
          <a:xfrm>
            <a:off x="3100450" y="1025132"/>
            <a:ext cx="4714800" cy="3533700"/>
          </a:xfrm>
          <a:prstGeom prst="rect">
            <a:avLst/>
          </a:prstGeom>
          <a:noFill/>
          <a:ln>
            <a:noFill/>
          </a:ln>
        </p:spPr>
      </p:pic>
      <p:sp>
        <p:nvSpPr>
          <p:cNvPr id="7" name="Shape 299"/>
          <p:cNvSpPr txBox="1"/>
          <p:nvPr/>
        </p:nvSpPr>
        <p:spPr>
          <a:xfrm>
            <a:off x="2585650" y="4578387"/>
            <a:ext cx="4343399" cy="366600"/>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US" sz="1800" b="0" i="0" u="none" strike="noStrike" cap="none" dirty="0" err="1">
                <a:solidFill>
                  <a:srgbClr val="004C97"/>
                </a:solidFill>
                <a:latin typeface="Arial"/>
                <a:ea typeface="Arial"/>
                <a:cs typeface="Arial"/>
                <a:sym typeface="Arial"/>
              </a:rPr>
              <a:t>Leafminer</a:t>
            </a:r>
            <a:r>
              <a:rPr lang="en-US" sz="1800" b="0" i="0" u="none" strike="noStrike" cap="none" dirty="0">
                <a:solidFill>
                  <a:srgbClr val="004C97"/>
                </a:solidFill>
                <a:latin typeface="Arial"/>
                <a:ea typeface="Arial"/>
                <a:cs typeface="Arial"/>
                <a:sym typeface="Arial"/>
              </a:rPr>
              <a:t> mining damage </a:t>
            </a:r>
          </a:p>
        </p:txBody>
      </p:sp>
      <p:pic>
        <p:nvPicPr>
          <p:cNvPr id="8" name="Shape 300" descr="ANd9GcRKHpABpsuDibfWvUPVqtchefySbyEtGa6VubNjtuImWxzjoPJNNA"/>
          <p:cNvPicPr preferRelativeResize="0">
            <a:picLocks/>
          </p:cNvPicPr>
          <p:nvPr/>
        </p:nvPicPr>
        <p:blipFill rotWithShape="1">
          <a:blip r:embed="rId4">
            <a:alphaModFix/>
          </a:blip>
          <a:srcRect/>
          <a:stretch/>
        </p:blipFill>
        <p:spPr>
          <a:xfrm>
            <a:off x="267850" y="3399932"/>
            <a:ext cx="2317800" cy="2317800"/>
          </a:xfrm>
          <a:prstGeom prst="rect">
            <a:avLst/>
          </a:prstGeom>
          <a:noFill/>
          <a:ln>
            <a:noFill/>
          </a:ln>
        </p:spPr>
      </p:pic>
      <p:sp>
        <p:nvSpPr>
          <p:cNvPr id="9" name="Shape 301"/>
          <p:cNvSpPr txBox="1"/>
          <p:nvPr/>
        </p:nvSpPr>
        <p:spPr>
          <a:xfrm>
            <a:off x="185473" y="5644383"/>
            <a:ext cx="2317800" cy="6414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err="1">
                <a:solidFill>
                  <a:srgbClr val="004C97"/>
                </a:solidFill>
                <a:latin typeface="Arial"/>
                <a:ea typeface="Arial"/>
                <a:cs typeface="Arial"/>
                <a:sym typeface="Arial"/>
              </a:rPr>
              <a:t>Leafminer</a:t>
            </a:r>
            <a:r>
              <a:rPr lang="en-US" sz="1800" b="0" i="0" u="none" strike="noStrike" cap="none" dirty="0">
                <a:solidFill>
                  <a:srgbClr val="004C97"/>
                </a:solidFill>
                <a:latin typeface="Arial"/>
                <a:ea typeface="Arial"/>
                <a:cs typeface="Arial"/>
                <a:sym typeface="Arial"/>
              </a:rPr>
              <a:t> adult </a:t>
            </a:r>
          </a:p>
        </p:txBody>
      </p:sp>
      <p:sp>
        <p:nvSpPr>
          <p:cNvPr id="10" name="Shape 302"/>
          <p:cNvSpPr txBox="1"/>
          <p:nvPr/>
        </p:nvSpPr>
        <p:spPr>
          <a:xfrm>
            <a:off x="6412225" y="4026884"/>
            <a:ext cx="30000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Parasitic Wasps </a:t>
            </a:r>
          </a:p>
        </p:txBody>
      </p:sp>
      <p:sp>
        <p:nvSpPr>
          <p:cNvPr id="11" name="Shape 303"/>
          <p:cNvSpPr txBox="1"/>
          <p:nvPr/>
        </p:nvSpPr>
        <p:spPr>
          <a:xfrm>
            <a:off x="486973" y="951498"/>
            <a:ext cx="2317800" cy="6414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err="1">
                <a:solidFill>
                  <a:srgbClr val="004C97"/>
                </a:solidFill>
                <a:latin typeface="Arial"/>
                <a:ea typeface="Arial"/>
                <a:cs typeface="Arial"/>
                <a:sym typeface="Arial"/>
              </a:rPr>
              <a:t>Leafminer</a:t>
            </a:r>
            <a:r>
              <a:rPr lang="en-US" sz="1800" b="0" i="0" u="none" strike="noStrike" cap="none" dirty="0">
                <a:solidFill>
                  <a:srgbClr val="004C97"/>
                </a:solidFill>
                <a:latin typeface="Arial"/>
                <a:ea typeface="Arial"/>
                <a:cs typeface="Arial"/>
                <a:sym typeface="Arial"/>
              </a:rPr>
              <a:t> </a:t>
            </a:r>
            <a:r>
              <a:rPr lang="en-US" sz="1800" dirty="0">
                <a:solidFill>
                  <a:srgbClr val="004C97"/>
                </a:solidFill>
              </a:rPr>
              <a:t>larvae</a:t>
            </a:r>
          </a:p>
        </p:txBody>
      </p:sp>
    </p:spTree>
    <p:extLst>
      <p:ext uri="{BB962C8B-B14F-4D97-AF65-F5344CB8AC3E}">
        <p14:creationId xmlns:p14="http://schemas.microsoft.com/office/powerpoint/2010/main" val="210439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8"/>
          <p:cNvSpPr txBox="1">
            <a:spLocks/>
          </p:cNvSpPr>
          <p:nvPr/>
        </p:nvSpPr>
        <p:spPr>
          <a:xfrm>
            <a:off x="777720" y="47375"/>
            <a:ext cx="6749236" cy="799648"/>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LEAFHOPPER</a:t>
            </a:r>
          </a:p>
        </p:txBody>
      </p:sp>
      <p:sp>
        <p:nvSpPr>
          <p:cNvPr id="3" name="Shape 309"/>
          <p:cNvSpPr txBox="1"/>
          <p:nvPr/>
        </p:nvSpPr>
        <p:spPr>
          <a:xfrm>
            <a:off x="4317843" y="3519515"/>
            <a:ext cx="1811052" cy="1924765"/>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Parasitic Wasps</a:t>
            </a:r>
          </a:p>
        </p:txBody>
      </p:sp>
      <p:pic>
        <p:nvPicPr>
          <p:cNvPr id="4" name="Shape 310"/>
          <p:cNvPicPr preferRelativeResize="0"/>
          <p:nvPr/>
        </p:nvPicPr>
        <p:blipFill>
          <a:blip r:embed="rId2">
            <a:alphaModFix/>
          </a:blip>
          <a:stretch>
            <a:fillRect/>
          </a:stretch>
        </p:blipFill>
        <p:spPr>
          <a:xfrm>
            <a:off x="6494725" y="4141750"/>
            <a:ext cx="2649275" cy="2288988"/>
          </a:xfrm>
          <a:prstGeom prst="rect">
            <a:avLst/>
          </a:prstGeom>
          <a:noFill/>
          <a:ln>
            <a:noFill/>
          </a:ln>
        </p:spPr>
      </p:pic>
      <p:pic>
        <p:nvPicPr>
          <p:cNvPr id="5" name="Shape 3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28895" y="1438851"/>
            <a:ext cx="2843944" cy="2248602"/>
          </a:xfrm>
          <a:prstGeom prst="rect">
            <a:avLst/>
          </a:prstGeom>
          <a:noFill/>
          <a:ln>
            <a:noFill/>
          </a:ln>
        </p:spPr>
      </p:pic>
      <p:pic>
        <p:nvPicPr>
          <p:cNvPr id="6" name="Shape 31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363108" y="3687453"/>
            <a:ext cx="2021775" cy="2743285"/>
          </a:xfrm>
          <a:prstGeom prst="rect">
            <a:avLst/>
          </a:prstGeom>
          <a:noFill/>
          <a:ln>
            <a:noFill/>
          </a:ln>
        </p:spPr>
      </p:pic>
      <p:pic>
        <p:nvPicPr>
          <p:cNvPr id="7" name="Shape 3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320770" y="847023"/>
            <a:ext cx="3399075" cy="2266050"/>
          </a:xfrm>
          <a:prstGeom prst="rect">
            <a:avLst/>
          </a:prstGeom>
          <a:noFill/>
          <a:ln>
            <a:noFill/>
          </a:ln>
        </p:spPr>
      </p:pic>
      <p:sp>
        <p:nvSpPr>
          <p:cNvPr id="8" name="Shape 314"/>
          <p:cNvSpPr txBox="1"/>
          <p:nvPr/>
        </p:nvSpPr>
        <p:spPr>
          <a:xfrm>
            <a:off x="0" y="847023"/>
            <a:ext cx="2468100" cy="5003700"/>
          </a:xfrm>
          <a:prstGeom prst="rect">
            <a:avLst/>
          </a:prstGeom>
          <a:noFill/>
          <a:ln>
            <a:noFill/>
          </a:ln>
        </p:spPr>
        <p:txBody>
          <a:bodyPr lIns="91425" tIns="91425" rIns="91425" bIns="91425" anchor="t" anchorCtr="0">
            <a:noAutofit/>
          </a:bodyPr>
          <a:lstStyle/>
          <a:p>
            <a:pPr lvl="0">
              <a:spcBef>
                <a:spcPts val="0"/>
              </a:spcBef>
              <a:buClr>
                <a:schemeClr val="dk1"/>
              </a:buClr>
              <a:buSzPct val="68750"/>
              <a:buFont typeface="Arial"/>
              <a:buNone/>
            </a:pPr>
            <a:r>
              <a:rPr lang="en-US" sz="1600" dirty="0">
                <a:solidFill>
                  <a:srgbClr val="004C97"/>
                </a:solidFill>
              </a:rPr>
              <a:t>Feeding damage from some species causes small white spots (stippling) to appear on the upper leaf surface, usually beginning near the leaf midrib.</a:t>
            </a:r>
          </a:p>
          <a:p>
            <a:pPr lvl="0">
              <a:spcBef>
                <a:spcPts val="0"/>
              </a:spcBef>
              <a:buNone/>
            </a:pPr>
            <a:r>
              <a:rPr lang="en-US" sz="1600" dirty="0">
                <a:solidFill>
                  <a:srgbClr val="004C97"/>
                </a:solidFill>
              </a:rPr>
              <a:t>Stippled areas can unite into larger whitish blotches on mature leaves. With some plants, feeding damage causes a drying and yellowing (or browning) of leaf margins, and possibly the whole leaf. Some leafhopper species cause curling or stunting of terminal leaves with their feeding. </a:t>
            </a:r>
          </a:p>
        </p:txBody>
      </p:sp>
    </p:spTree>
    <p:extLst>
      <p:ext uri="{BB962C8B-B14F-4D97-AF65-F5344CB8AC3E}">
        <p14:creationId xmlns:p14="http://schemas.microsoft.com/office/powerpoint/2010/main" val="14952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19"/>
          <p:cNvSpPr txBox="1">
            <a:spLocks/>
          </p:cNvSpPr>
          <p:nvPr/>
        </p:nvSpPr>
        <p:spPr>
          <a:xfrm>
            <a:off x="609600" y="1"/>
            <a:ext cx="7032859" cy="82867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dirty="0">
                <a:solidFill>
                  <a:schemeClr val="lt1"/>
                </a:solidFill>
              </a:rPr>
              <a:t>MEALYBUGS</a:t>
            </a:r>
            <a:r>
              <a:rPr lang="en-US" cap="none" dirty="0">
                <a:solidFill>
                  <a:schemeClr val="lt1"/>
                </a:solidFill>
                <a:latin typeface="Cabin"/>
                <a:ea typeface="Cabin"/>
                <a:cs typeface="Cabin"/>
                <a:sym typeface="Cabin"/>
              </a:rPr>
              <a:t> </a:t>
            </a:r>
          </a:p>
        </p:txBody>
      </p:sp>
      <p:sp>
        <p:nvSpPr>
          <p:cNvPr id="3" name="Shape 320"/>
          <p:cNvSpPr txBox="1">
            <a:spLocks/>
          </p:cNvSpPr>
          <p:nvPr/>
        </p:nvSpPr>
        <p:spPr>
          <a:xfrm>
            <a:off x="250175" y="1007775"/>
            <a:ext cx="3893200" cy="792450"/>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spcBef>
                <a:spcPts val="0"/>
              </a:spcBef>
              <a:buFont typeface="Arial"/>
              <a:buNone/>
            </a:pPr>
            <a:r>
              <a:rPr lang="en-US" sz="1800" dirty="0">
                <a:solidFill>
                  <a:srgbClr val="004C97"/>
                </a:solidFill>
                <a:latin typeface="Arial"/>
                <a:ea typeface="Arial"/>
                <a:cs typeface="Arial"/>
                <a:sym typeface="Arial"/>
              </a:rPr>
              <a:t>White in color, they usually start  in small groups.</a:t>
            </a:r>
          </a:p>
        </p:txBody>
      </p:sp>
      <p:pic>
        <p:nvPicPr>
          <p:cNvPr id="4" name="Shape 321" descr="ANd9GcQA_BGJcsTMqeay1T1j7rc5kEm6Cb3Z38Yu3aXa2KICiKUKHm1Orw"/>
          <p:cNvPicPr preferRelativeResize="0"/>
          <p:nvPr/>
        </p:nvPicPr>
        <p:blipFill rotWithShape="1">
          <a:blip r:embed="rId2">
            <a:alphaModFix/>
          </a:blip>
          <a:srcRect/>
          <a:stretch/>
        </p:blipFill>
        <p:spPr>
          <a:xfrm>
            <a:off x="265725" y="1724024"/>
            <a:ext cx="3124200" cy="1939800"/>
          </a:xfrm>
          <a:prstGeom prst="rect">
            <a:avLst/>
          </a:prstGeom>
          <a:noFill/>
          <a:ln>
            <a:noFill/>
          </a:ln>
        </p:spPr>
      </p:pic>
      <p:sp>
        <p:nvSpPr>
          <p:cNvPr id="5" name="Shape 322" descr="2Q=="/>
          <p:cNvSpPr/>
          <p:nvPr/>
        </p:nvSpPr>
        <p:spPr>
          <a:xfrm>
            <a:off x="5943600" y="3276600"/>
            <a:ext cx="304799" cy="3047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Font typeface="Arial"/>
              <a:buNone/>
            </a:pPr>
            <a:endParaRPr sz="1800" b="0" i="0" u="none" strike="noStrike" cap="none">
              <a:solidFill>
                <a:schemeClr val="lt1"/>
              </a:solidFill>
              <a:latin typeface="Arial"/>
              <a:ea typeface="Arial"/>
              <a:cs typeface="Arial"/>
              <a:sym typeface="Arial"/>
            </a:endParaRPr>
          </a:p>
        </p:txBody>
      </p:sp>
      <p:sp>
        <p:nvSpPr>
          <p:cNvPr id="6" name="Shape 323" descr="2Q=="/>
          <p:cNvSpPr/>
          <p:nvPr/>
        </p:nvSpPr>
        <p:spPr>
          <a:xfrm>
            <a:off x="4267200" y="2052639"/>
            <a:ext cx="3657600" cy="2752725"/>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Font typeface="Arial"/>
              <a:buNone/>
            </a:pPr>
            <a:endParaRPr sz="1800" b="0" i="0" u="none" strike="noStrike" cap="none">
              <a:solidFill>
                <a:schemeClr val="lt1"/>
              </a:solidFill>
              <a:latin typeface="Arial"/>
              <a:ea typeface="Arial"/>
              <a:cs typeface="Arial"/>
              <a:sym typeface="Arial"/>
            </a:endParaRPr>
          </a:p>
        </p:txBody>
      </p:sp>
      <p:pic>
        <p:nvPicPr>
          <p:cNvPr id="7" name="Shape 324" descr="mealybug_fig1"/>
          <p:cNvPicPr preferRelativeResize="0">
            <a:picLocks/>
          </p:cNvPicPr>
          <p:nvPr/>
        </p:nvPicPr>
        <p:blipFill rotWithShape="1">
          <a:blip r:embed="rId3">
            <a:alphaModFix/>
          </a:blip>
          <a:srcRect/>
          <a:stretch/>
        </p:blipFill>
        <p:spPr>
          <a:xfrm>
            <a:off x="4267200" y="889784"/>
            <a:ext cx="3657600" cy="2956965"/>
          </a:xfrm>
          <a:prstGeom prst="rect">
            <a:avLst/>
          </a:prstGeom>
          <a:noFill/>
          <a:ln>
            <a:noFill/>
          </a:ln>
        </p:spPr>
      </p:pic>
      <p:sp>
        <p:nvSpPr>
          <p:cNvPr id="8" name="Shape 325"/>
          <p:cNvSpPr txBox="1"/>
          <p:nvPr/>
        </p:nvSpPr>
        <p:spPr>
          <a:xfrm>
            <a:off x="4143374" y="4154809"/>
            <a:ext cx="2105025" cy="1874515"/>
          </a:xfrm>
          <a:prstGeom prst="rect">
            <a:avLst/>
          </a:prstGeom>
          <a:noFill/>
          <a:ln>
            <a:noFill/>
          </a:ln>
        </p:spPr>
        <p:txBody>
          <a:bodyPr lIns="91425" tIns="45700" rIns="91425" bIns="45700" anchor="t" anchorCtr="0">
            <a:noAutofit/>
          </a:bodyPr>
          <a:lstStyle/>
          <a:p>
            <a:pPr marL="0" marR="0" lvl="0" indent="0"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The webbing around some is the female laying eggs or an already formed egg mass</a:t>
            </a:r>
          </a:p>
        </p:txBody>
      </p:sp>
      <p:sp>
        <p:nvSpPr>
          <p:cNvPr id="9" name="Shape 326"/>
          <p:cNvSpPr txBox="1"/>
          <p:nvPr/>
        </p:nvSpPr>
        <p:spPr>
          <a:xfrm>
            <a:off x="6542200" y="3846748"/>
            <a:ext cx="2522400" cy="2458615"/>
          </a:xfrm>
          <a:prstGeom prst="rect">
            <a:avLst/>
          </a:prstGeom>
          <a:noFill/>
          <a:ln>
            <a:noFill/>
          </a:ln>
        </p:spPr>
        <p:txBody>
          <a:bodyPr lIns="91425" tIns="91425" rIns="91425" bIns="91425" anchor="ctr" anchorCtr="0">
            <a:noAutofit/>
          </a:bodyPr>
          <a:lstStyle/>
          <a:p>
            <a:pPr lvl="0" algn="ctr" rtl="0">
              <a:spcBef>
                <a:spcPts val="0"/>
              </a:spcBef>
              <a:buNone/>
            </a:pPr>
            <a:r>
              <a:rPr lang="en-US" sz="1400" dirty="0">
                <a:solidFill>
                  <a:srgbClr val="004C97"/>
                </a:solidFill>
              </a:rPr>
              <a:t>Chemical Control: </a:t>
            </a:r>
          </a:p>
          <a:p>
            <a:pPr lvl="0" algn="ctr" rtl="0">
              <a:spcBef>
                <a:spcPts val="0"/>
              </a:spcBef>
              <a:buNone/>
            </a:pPr>
            <a:r>
              <a:rPr lang="en-US" sz="1400" dirty="0">
                <a:solidFill>
                  <a:srgbClr val="004C97"/>
                </a:solidFill>
              </a:rPr>
              <a:t>Insecticide </a:t>
            </a:r>
          </a:p>
          <a:p>
            <a:pPr lvl="0" algn="ctr" rtl="0">
              <a:spcBef>
                <a:spcPts val="0"/>
              </a:spcBef>
              <a:buNone/>
            </a:pPr>
            <a:endParaRPr sz="1400" dirty="0">
              <a:solidFill>
                <a:srgbClr val="004C97"/>
              </a:solidFill>
            </a:endParaRPr>
          </a:p>
          <a:p>
            <a:pPr lvl="0" algn="ctr" rtl="0">
              <a:spcBef>
                <a:spcPts val="0"/>
              </a:spcBef>
              <a:buNone/>
            </a:pPr>
            <a:endParaRPr sz="1400" dirty="0">
              <a:solidFill>
                <a:srgbClr val="004C97"/>
              </a:solidFill>
            </a:endParaRPr>
          </a:p>
          <a:p>
            <a:pPr lvl="0" algn="ctr" rtl="0">
              <a:spcBef>
                <a:spcPts val="0"/>
              </a:spcBef>
              <a:buNone/>
            </a:pPr>
            <a:r>
              <a:rPr lang="en-US" sz="1400" dirty="0">
                <a:solidFill>
                  <a:srgbClr val="004C97"/>
                </a:solidFill>
              </a:rPr>
              <a:t>Cultural Control: </a:t>
            </a:r>
          </a:p>
          <a:p>
            <a:pPr lvl="0" algn="ctr" rtl="0">
              <a:spcBef>
                <a:spcPts val="0"/>
              </a:spcBef>
              <a:buNone/>
            </a:pPr>
            <a:r>
              <a:rPr lang="en-US" sz="1400" dirty="0">
                <a:solidFill>
                  <a:srgbClr val="004C97"/>
                </a:solidFill>
              </a:rPr>
              <a:t>No Treatment </a:t>
            </a:r>
            <a:r>
              <a:rPr lang="en-US" sz="1400" dirty="0" smtClean="0">
                <a:solidFill>
                  <a:srgbClr val="004C97"/>
                </a:solidFill>
              </a:rPr>
              <a:t>Listed</a:t>
            </a:r>
          </a:p>
          <a:p>
            <a:pPr lvl="0" algn="ctr" rtl="0">
              <a:spcBef>
                <a:spcPts val="0"/>
              </a:spcBef>
              <a:buNone/>
            </a:pPr>
            <a:r>
              <a:rPr lang="en-US" sz="1200" i="1" dirty="0" smtClean="0">
                <a:solidFill>
                  <a:srgbClr val="004C97"/>
                </a:solidFill>
              </a:rPr>
              <a:t>(Lady Beetles &amp; Parasitic Wasps are not considered a cultural control because they have not been deemed effective.) </a:t>
            </a:r>
            <a:endParaRPr lang="en-US" sz="1200" i="1" dirty="0">
              <a:solidFill>
                <a:srgbClr val="004C97"/>
              </a:solidFill>
            </a:endParaRPr>
          </a:p>
        </p:txBody>
      </p:sp>
      <p:sp>
        <p:nvSpPr>
          <p:cNvPr id="10" name="Shape 327"/>
          <p:cNvSpPr txBox="1"/>
          <p:nvPr/>
        </p:nvSpPr>
        <p:spPr>
          <a:xfrm>
            <a:off x="164500" y="3856275"/>
            <a:ext cx="3627900" cy="2250300"/>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4C97"/>
                </a:solidFill>
              </a:rPr>
              <a:t>Mealybugs feed by sucking plant juices which weakens the plant and causes the plant’s leaves to turn yellow, wilt and drop. The insects also produce honeydew, a sticky substance that increases sooty mold growth on plants and attracts feeding ants.</a:t>
            </a:r>
          </a:p>
        </p:txBody>
      </p:sp>
    </p:spTree>
    <p:extLst>
      <p:ext uri="{BB962C8B-B14F-4D97-AF65-F5344CB8AC3E}">
        <p14:creationId xmlns:p14="http://schemas.microsoft.com/office/powerpoint/2010/main" val="165036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3"/>
          <p:cNvSpPr txBox="1">
            <a:spLocks/>
          </p:cNvSpPr>
          <p:nvPr/>
        </p:nvSpPr>
        <p:spPr>
          <a:xfrm>
            <a:off x="609599" y="0"/>
            <a:ext cx="7324925" cy="857250"/>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SCALE</a:t>
            </a:r>
            <a:r>
              <a:rPr lang="en-US" cap="none">
                <a:solidFill>
                  <a:schemeClr val="lt1"/>
                </a:solidFill>
                <a:latin typeface="Cabin"/>
                <a:ea typeface="Cabin"/>
                <a:cs typeface="Cabin"/>
                <a:sym typeface="Cabin"/>
              </a:rPr>
              <a:t> </a:t>
            </a:r>
          </a:p>
        </p:txBody>
      </p:sp>
      <p:sp>
        <p:nvSpPr>
          <p:cNvPr id="3" name="Shape 334"/>
          <p:cNvSpPr txBox="1">
            <a:spLocks/>
          </p:cNvSpPr>
          <p:nvPr/>
        </p:nvSpPr>
        <p:spPr>
          <a:xfrm>
            <a:off x="-14300" y="998801"/>
            <a:ext cx="5061085" cy="1953900"/>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spcBef>
                <a:spcPts val="0"/>
              </a:spcBef>
              <a:buFont typeface="Arial"/>
              <a:buNone/>
            </a:pPr>
            <a:r>
              <a:rPr lang="en-US" sz="1400" dirty="0">
                <a:solidFill>
                  <a:srgbClr val="004C97"/>
                </a:solidFill>
                <a:latin typeface="Arial"/>
                <a:ea typeface="Arial"/>
                <a:cs typeface="Arial"/>
                <a:sym typeface="Arial"/>
              </a:rPr>
              <a:t>Scale can be found on the stems of the plant and the underside of the leaves.  Scale can be several different colors.  Scale can also be flat bodied and sit very close to the plant or sit more raised up on the surface.</a:t>
            </a:r>
          </a:p>
          <a:p>
            <a:pPr marL="0" indent="0">
              <a:spcBef>
                <a:spcPts val="0"/>
              </a:spcBef>
              <a:buFont typeface="Arial"/>
              <a:buNone/>
            </a:pPr>
            <a:endParaRPr lang="en-US" sz="1800" dirty="0">
              <a:solidFill>
                <a:srgbClr val="004C97"/>
              </a:solidFill>
              <a:latin typeface="Arial"/>
              <a:ea typeface="Arial"/>
              <a:cs typeface="Arial"/>
              <a:sym typeface="Arial"/>
            </a:endParaRPr>
          </a:p>
          <a:p>
            <a:pPr marL="0" indent="0">
              <a:spcBef>
                <a:spcPts val="0"/>
              </a:spcBef>
              <a:buFont typeface="Arial"/>
              <a:buNone/>
            </a:pPr>
            <a:r>
              <a:rPr lang="en-US" sz="1400" dirty="0">
                <a:solidFill>
                  <a:srgbClr val="004C97"/>
                </a:solidFill>
                <a:latin typeface="Arial"/>
                <a:ea typeface="Arial"/>
                <a:cs typeface="Arial"/>
                <a:sym typeface="Arial"/>
              </a:rPr>
              <a:t>The scale insects infest both the leaves and the stems of the host plants, and feed by inserting needle-like mouthparts into the plant tissue and sucking out plant sap. Feeding injury may result in poor growth and stunted plants. </a:t>
            </a:r>
            <a:endParaRPr lang="en-US" sz="1800" dirty="0">
              <a:solidFill>
                <a:srgbClr val="004C97"/>
              </a:solidFill>
              <a:latin typeface="Arial"/>
              <a:ea typeface="Arial"/>
              <a:cs typeface="Arial"/>
              <a:sym typeface="Arial"/>
            </a:endParaRPr>
          </a:p>
        </p:txBody>
      </p:sp>
      <p:pic>
        <p:nvPicPr>
          <p:cNvPr id="4" name="Shape 335" descr="scale"/>
          <p:cNvPicPr preferRelativeResize="0"/>
          <p:nvPr/>
        </p:nvPicPr>
        <p:blipFill rotWithShape="1">
          <a:blip r:embed="rId2">
            <a:alphaModFix/>
          </a:blip>
          <a:srcRect/>
          <a:stretch/>
        </p:blipFill>
        <p:spPr>
          <a:xfrm>
            <a:off x="0" y="3296225"/>
            <a:ext cx="4714874" cy="3124199"/>
          </a:xfrm>
          <a:prstGeom prst="rect">
            <a:avLst/>
          </a:prstGeom>
          <a:noFill/>
          <a:ln>
            <a:noFill/>
          </a:ln>
        </p:spPr>
      </p:pic>
      <p:pic>
        <p:nvPicPr>
          <p:cNvPr id="5" name="Shape 336" descr="ANd9GcQ7BPcx7M19GYavoVhFZ3nik_1Ek9QfAHrRn5t2WuM7Ro55GEKN"/>
          <p:cNvPicPr preferRelativeResize="0"/>
          <p:nvPr/>
        </p:nvPicPr>
        <p:blipFill rotWithShape="1">
          <a:blip r:embed="rId3">
            <a:alphaModFix/>
          </a:blip>
          <a:srcRect/>
          <a:stretch/>
        </p:blipFill>
        <p:spPr>
          <a:xfrm>
            <a:off x="5129649" y="1454063"/>
            <a:ext cx="3381300" cy="2249400"/>
          </a:xfrm>
          <a:prstGeom prst="rect">
            <a:avLst/>
          </a:prstGeom>
          <a:noFill/>
          <a:ln>
            <a:noFill/>
          </a:ln>
        </p:spPr>
      </p:pic>
      <p:sp>
        <p:nvSpPr>
          <p:cNvPr id="6" name="Shape 337"/>
          <p:cNvSpPr txBox="1"/>
          <p:nvPr/>
        </p:nvSpPr>
        <p:spPr>
          <a:xfrm>
            <a:off x="1618625" y="6022550"/>
            <a:ext cx="2984400" cy="3692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chemeClr val="lt1"/>
                </a:solidFill>
                <a:latin typeface="Arial"/>
                <a:ea typeface="Arial"/>
                <a:cs typeface="Arial"/>
                <a:sym typeface="Arial"/>
              </a:rPr>
              <a:t>Hard bodied scale </a:t>
            </a:r>
          </a:p>
        </p:txBody>
      </p:sp>
      <p:sp>
        <p:nvSpPr>
          <p:cNvPr id="7" name="Shape 338"/>
          <p:cNvSpPr txBox="1"/>
          <p:nvPr/>
        </p:nvSpPr>
        <p:spPr>
          <a:xfrm>
            <a:off x="6427749" y="5980798"/>
            <a:ext cx="2083200" cy="3666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chemeClr val="lt1"/>
                </a:solidFill>
                <a:latin typeface="Arial"/>
                <a:ea typeface="Arial"/>
                <a:cs typeface="Arial"/>
                <a:sym typeface="Arial"/>
              </a:rPr>
              <a:t>Soft bodied scale</a:t>
            </a:r>
          </a:p>
        </p:txBody>
      </p:sp>
      <p:sp>
        <p:nvSpPr>
          <p:cNvPr id="8" name="Shape 339"/>
          <p:cNvSpPr txBox="1"/>
          <p:nvPr/>
        </p:nvSpPr>
        <p:spPr>
          <a:xfrm>
            <a:off x="5750170" y="3703463"/>
            <a:ext cx="2565156" cy="2768361"/>
          </a:xfrm>
          <a:prstGeom prst="rect">
            <a:avLst/>
          </a:prstGeom>
          <a:noFill/>
          <a:ln>
            <a:noFill/>
          </a:ln>
        </p:spPr>
        <p:txBody>
          <a:bodyPr lIns="91425" tIns="91425" rIns="91425" bIns="91425" anchor="ctr" anchorCtr="0">
            <a:noAutofit/>
          </a:bodyPr>
          <a:lstStyle/>
          <a:p>
            <a:pPr lvl="0" algn="ctr" rtl="0">
              <a:spcBef>
                <a:spcPts val="0"/>
              </a:spcBef>
              <a:buNone/>
            </a:pPr>
            <a:r>
              <a:rPr lang="en-US" sz="1600" dirty="0">
                <a:solidFill>
                  <a:srgbClr val="004C97"/>
                </a:solidFill>
              </a:rPr>
              <a:t>Chemical Control: </a:t>
            </a:r>
          </a:p>
          <a:p>
            <a:pPr lvl="0" algn="ctr" rtl="0">
              <a:spcBef>
                <a:spcPts val="0"/>
              </a:spcBef>
              <a:buNone/>
            </a:pPr>
            <a:r>
              <a:rPr lang="en-US" sz="1600" dirty="0">
                <a:solidFill>
                  <a:srgbClr val="004C97"/>
                </a:solidFill>
              </a:rPr>
              <a:t>Insecticide </a:t>
            </a:r>
          </a:p>
          <a:p>
            <a:pPr lvl="0" algn="ctr" rtl="0">
              <a:spcBef>
                <a:spcPts val="0"/>
              </a:spcBef>
              <a:buNone/>
            </a:pPr>
            <a:endParaRPr sz="1600" dirty="0">
              <a:solidFill>
                <a:srgbClr val="004C97"/>
              </a:solidFill>
            </a:endParaRPr>
          </a:p>
          <a:p>
            <a:pPr lvl="0" algn="ctr" rtl="0">
              <a:spcBef>
                <a:spcPts val="0"/>
              </a:spcBef>
              <a:buNone/>
            </a:pPr>
            <a:endParaRPr sz="1600" dirty="0">
              <a:solidFill>
                <a:srgbClr val="004C97"/>
              </a:solidFill>
            </a:endParaRPr>
          </a:p>
          <a:p>
            <a:pPr lvl="0" algn="ctr" rtl="0">
              <a:spcBef>
                <a:spcPts val="0"/>
              </a:spcBef>
              <a:buNone/>
            </a:pPr>
            <a:r>
              <a:rPr lang="en-US" sz="1600" dirty="0">
                <a:solidFill>
                  <a:srgbClr val="004C97"/>
                </a:solidFill>
              </a:rPr>
              <a:t>Cultural Control: </a:t>
            </a:r>
          </a:p>
          <a:p>
            <a:pPr lvl="0" algn="ctr" rtl="0">
              <a:spcBef>
                <a:spcPts val="0"/>
              </a:spcBef>
              <a:buNone/>
            </a:pPr>
            <a:r>
              <a:rPr lang="en-US" sz="1600" dirty="0">
                <a:solidFill>
                  <a:srgbClr val="004C97"/>
                </a:solidFill>
              </a:rPr>
              <a:t>No Treatment Listed </a:t>
            </a:r>
            <a:endParaRPr lang="en-US" sz="1600" dirty="0" smtClean="0">
              <a:solidFill>
                <a:srgbClr val="004C97"/>
              </a:solidFill>
            </a:endParaRPr>
          </a:p>
          <a:p>
            <a:pPr algn="ctr">
              <a:spcBef>
                <a:spcPts val="0"/>
              </a:spcBef>
            </a:pPr>
            <a:r>
              <a:rPr lang="en-US" sz="1400" i="1" dirty="0" smtClean="0">
                <a:solidFill>
                  <a:srgbClr val="004C97"/>
                </a:solidFill>
              </a:rPr>
              <a:t>(Parasitic </a:t>
            </a:r>
            <a:r>
              <a:rPr lang="en-US" sz="1400" i="1" dirty="0">
                <a:solidFill>
                  <a:srgbClr val="004C97"/>
                </a:solidFill>
              </a:rPr>
              <a:t>Wasps are not considered a cultural control because they have not been deemed effective.) </a:t>
            </a:r>
          </a:p>
          <a:p>
            <a:pPr lvl="0" algn="ctr" rtl="0">
              <a:spcBef>
                <a:spcPts val="0"/>
              </a:spcBef>
              <a:buNone/>
            </a:pPr>
            <a:endParaRPr lang="en-US" sz="1600" dirty="0">
              <a:solidFill>
                <a:srgbClr val="004C97"/>
              </a:solidFill>
            </a:endParaRPr>
          </a:p>
        </p:txBody>
      </p:sp>
    </p:spTree>
    <p:extLst>
      <p:ext uri="{BB962C8B-B14F-4D97-AF65-F5344CB8AC3E}">
        <p14:creationId xmlns:p14="http://schemas.microsoft.com/office/powerpoint/2010/main" val="65969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44"/>
          <p:cNvSpPr txBox="1">
            <a:spLocks/>
          </p:cNvSpPr>
          <p:nvPr/>
        </p:nvSpPr>
        <p:spPr>
          <a:xfrm>
            <a:off x="768485" y="0"/>
            <a:ext cx="7081548" cy="836579"/>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SHORE FLIES</a:t>
            </a:r>
          </a:p>
        </p:txBody>
      </p:sp>
      <p:pic>
        <p:nvPicPr>
          <p:cNvPr id="3" name="Shape 3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8715" y="4871804"/>
            <a:ext cx="2600544" cy="1347564"/>
          </a:xfrm>
          <a:prstGeom prst="rect">
            <a:avLst/>
          </a:prstGeom>
          <a:noFill/>
          <a:ln>
            <a:noFill/>
          </a:ln>
        </p:spPr>
      </p:pic>
      <p:pic>
        <p:nvPicPr>
          <p:cNvPr id="4" name="Shape 3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57939" y="1562640"/>
            <a:ext cx="2743186" cy="2398883"/>
          </a:xfrm>
          <a:prstGeom prst="rect">
            <a:avLst/>
          </a:prstGeom>
          <a:noFill/>
          <a:ln>
            <a:noFill/>
          </a:ln>
        </p:spPr>
      </p:pic>
      <p:sp>
        <p:nvSpPr>
          <p:cNvPr id="5" name="Shape 347"/>
          <p:cNvSpPr txBox="1"/>
          <p:nvPr/>
        </p:nvSpPr>
        <p:spPr>
          <a:xfrm>
            <a:off x="6779730" y="4356219"/>
            <a:ext cx="2474392" cy="2111507"/>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Watering</a:t>
            </a:r>
          </a:p>
        </p:txBody>
      </p:sp>
      <p:sp>
        <p:nvSpPr>
          <p:cNvPr id="6" name="Shape 348"/>
          <p:cNvSpPr txBox="1"/>
          <p:nvPr/>
        </p:nvSpPr>
        <p:spPr>
          <a:xfrm>
            <a:off x="511517" y="1221238"/>
            <a:ext cx="5553158" cy="1745372"/>
          </a:xfrm>
          <a:prstGeom prst="rect">
            <a:avLst/>
          </a:prstGeom>
          <a:noFill/>
          <a:ln>
            <a:noFill/>
          </a:ln>
        </p:spPr>
        <p:txBody>
          <a:bodyPr lIns="91425" tIns="91425" rIns="91425" bIns="91425" anchor="t" anchorCtr="0">
            <a:noAutofit/>
          </a:bodyPr>
          <a:lstStyle/>
          <a:p>
            <a:pPr marL="0" lvl="0" indent="0" rtl="0">
              <a:spcBef>
                <a:spcPts val="0"/>
              </a:spcBef>
              <a:buNone/>
            </a:pPr>
            <a:r>
              <a:rPr lang="en-US" sz="1800" dirty="0">
                <a:solidFill>
                  <a:srgbClr val="004C97"/>
                </a:solidFill>
              </a:rPr>
              <a:t>Shore Flies deposit characteristic black "fly specks” on foliage that are unsightly. Larvae are considered algae feeders, and do not feed on crop plant tissue. Adult shore flies are capable of transmitting Pythium and other root disease organisms.</a:t>
            </a:r>
          </a:p>
          <a:p>
            <a:pPr marL="0" lvl="0" indent="0">
              <a:spcBef>
                <a:spcPts val="0"/>
              </a:spcBef>
              <a:buNone/>
            </a:pPr>
            <a:endParaRPr sz="1800" dirty="0">
              <a:solidFill>
                <a:srgbClr val="004C97"/>
              </a:solidFill>
            </a:endParaRPr>
          </a:p>
          <a:p>
            <a:pPr marL="0" lvl="0" indent="0">
              <a:spcBef>
                <a:spcPts val="0"/>
              </a:spcBef>
              <a:buNone/>
            </a:pPr>
            <a:r>
              <a:rPr lang="en-US" sz="1800" dirty="0">
                <a:solidFill>
                  <a:srgbClr val="004C97"/>
                </a:solidFill>
              </a:rPr>
              <a:t>Algal growth and shore flies are common in misted propagation areas, and diseases are particularly severe to young plants during propagation.</a:t>
            </a:r>
          </a:p>
        </p:txBody>
      </p:sp>
    </p:spTree>
    <p:extLst>
      <p:ext uri="{BB962C8B-B14F-4D97-AF65-F5344CB8AC3E}">
        <p14:creationId xmlns:p14="http://schemas.microsoft.com/office/powerpoint/2010/main" val="233293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3"/>
          <p:cNvSpPr txBox="1">
            <a:spLocks/>
          </p:cNvSpPr>
          <p:nvPr/>
        </p:nvSpPr>
        <p:spPr>
          <a:xfrm>
            <a:off x="758757" y="0"/>
            <a:ext cx="6896649" cy="865762"/>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SLUG</a:t>
            </a:r>
          </a:p>
        </p:txBody>
      </p:sp>
      <p:pic>
        <p:nvPicPr>
          <p:cNvPr id="3" name="Shape 354" descr="slug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4140" y="1327161"/>
            <a:ext cx="3467361" cy="1886919"/>
          </a:xfrm>
          <a:prstGeom prst="rect">
            <a:avLst/>
          </a:prstGeom>
          <a:noFill/>
          <a:ln>
            <a:noFill/>
          </a:ln>
        </p:spPr>
      </p:pic>
      <p:sp>
        <p:nvSpPr>
          <p:cNvPr id="4" name="Shape 355"/>
          <p:cNvSpPr txBox="1"/>
          <p:nvPr/>
        </p:nvSpPr>
        <p:spPr>
          <a:xfrm>
            <a:off x="154141" y="3713850"/>
            <a:ext cx="3467361" cy="193302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600" b="0" i="0" u="none" strike="noStrike" cap="none" dirty="0">
                <a:solidFill>
                  <a:srgbClr val="004C97"/>
                </a:solidFill>
                <a:latin typeface="Arial"/>
                <a:ea typeface="Arial"/>
                <a:cs typeface="Arial"/>
                <a:sym typeface="Arial"/>
              </a:rPr>
              <a:t> </a:t>
            </a:r>
          </a:p>
          <a:p>
            <a:pPr lvl="0" rtl="0">
              <a:lnSpc>
                <a:spcPct val="115000"/>
              </a:lnSpc>
              <a:spcBef>
                <a:spcPts val="0"/>
              </a:spcBef>
              <a:spcAft>
                <a:spcPts val="1900"/>
              </a:spcAft>
              <a:buNone/>
            </a:pPr>
            <a:r>
              <a:rPr lang="en-US" sz="1600" dirty="0">
                <a:solidFill>
                  <a:srgbClr val="004C97"/>
                </a:solidFill>
              </a:rPr>
              <a:t>Slugs sometimes leave behind slime trails, which can be seen as a silvery deposit on hard surface, leaves and stems.  Slugs can make irregular holes in plant tissue with their rasping mouth parts. They can kill young seedlings by completely eating them.</a:t>
            </a:r>
          </a:p>
          <a:p>
            <a:pPr marL="0" marR="0" lvl="0" indent="0" algn="l" rtl="0">
              <a:spcBef>
                <a:spcPts val="0"/>
              </a:spcBef>
              <a:buClr>
                <a:schemeClr val="lt1"/>
              </a:buClr>
              <a:buFont typeface="Arial"/>
              <a:buNone/>
            </a:pPr>
            <a:endParaRPr sz="1800" dirty="0">
              <a:solidFill>
                <a:srgbClr val="004C97"/>
              </a:solidFill>
            </a:endParaRPr>
          </a:p>
        </p:txBody>
      </p:sp>
      <p:pic>
        <p:nvPicPr>
          <p:cNvPr id="5" name="Shape 356" descr="Slugs_and_Snails13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70672" y="3542415"/>
            <a:ext cx="3159276" cy="1933020"/>
          </a:xfrm>
          <a:prstGeom prst="rect">
            <a:avLst/>
          </a:prstGeom>
          <a:noFill/>
          <a:ln>
            <a:noFill/>
          </a:ln>
        </p:spPr>
      </p:pic>
      <p:sp>
        <p:nvSpPr>
          <p:cNvPr id="6" name="Shape 357"/>
          <p:cNvSpPr txBox="1"/>
          <p:nvPr/>
        </p:nvSpPr>
        <p:spPr>
          <a:xfrm>
            <a:off x="4207081" y="5513371"/>
            <a:ext cx="1563712" cy="267000"/>
          </a:xfrm>
          <a:prstGeom prst="rect">
            <a:avLst/>
          </a:prstGeom>
          <a:noFill/>
          <a:ln>
            <a:noFill/>
          </a:ln>
        </p:spPr>
        <p:txBody>
          <a:bodyPr lIns="91425" tIns="45700" rIns="91425" bIns="45700" anchor="t" anchorCtr="0">
            <a:noAutofit/>
          </a:bodyPr>
          <a:lstStyle/>
          <a:p>
            <a:pPr marL="0" marR="0" lvl="0" indent="0"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Slug damage </a:t>
            </a:r>
          </a:p>
        </p:txBody>
      </p:sp>
      <p:pic>
        <p:nvPicPr>
          <p:cNvPr id="7" name="Shape 358" descr="Eating-slug-with-text-Bite-Mark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50310" y="1327161"/>
            <a:ext cx="3467361" cy="2224055"/>
          </a:xfrm>
          <a:prstGeom prst="rect">
            <a:avLst/>
          </a:prstGeom>
          <a:noFill/>
          <a:ln>
            <a:noFill/>
          </a:ln>
        </p:spPr>
      </p:pic>
      <p:sp>
        <p:nvSpPr>
          <p:cNvPr id="8" name="Shape 359"/>
          <p:cNvSpPr txBox="1"/>
          <p:nvPr/>
        </p:nvSpPr>
        <p:spPr>
          <a:xfrm>
            <a:off x="6961746" y="4156653"/>
            <a:ext cx="2224047" cy="2184946"/>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err="1">
                <a:solidFill>
                  <a:srgbClr val="004C97"/>
                </a:solidFill>
              </a:rPr>
              <a:t>Mulluscicide</a:t>
            </a:r>
            <a:r>
              <a:rPr lang="en-US" sz="1800" dirty="0">
                <a:solidFill>
                  <a:srgbClr val="004C97"/>
                </a:solidFill>
              </a:rPr>
              <a:t>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smtClean="0">
                <a:solidFill>
                  <a:srgbClr val="004C97"/>
                </a:solidFill>
              </a:rPr>
              <a:t>Nematode</a:t>
            </a:r>
            <a:endParaRPr lang="en-US" sz="1800" dirty="0">
              <a:solidFill>
                <a:srgbClr val="004C97"/>
              </a:solidFill>
            </a:endParaRPr>
          </a:p>
        </p:txBody>
      </p:sp>
      <p:sp>
        <p:nvSpPr>
          <p:cNvPr id="9" name="Shape 360"/>
          <p:cNvSpPr txBox="1"/>
          <p:nvPr/>
        </p:nvSpPr>
        <p:spPr>
          <a:xfrm>
            <a:off x="3733800" y="1400175"/>
            <a:ext cx="1546408" cy="1529971"/>
          </a:xfrm>
          <a:prstGeom prst="rect">
            <a:avLst/>
          </a:prstGeom>
          <a:noFill/>
          <a:ln>
            <a:noFill/>
          </a:ln>
        </p:spPr>
        <p:txBody>
          <a:bodyPr lIns="91425" tIns="91425" rIns="91425" bIns="91425" anchor="t" anchorCtr="0">
            <a:noAutofit/>
          </a:bodyPr>
          <a:lstStyle/>
          <a:p>
            <a:pPr lvl="0" rtl="0">
              <a:spcBef>
                <a:spcPts val="0"/>
              </a:spcBef>
              <a:buClr>
                <a:schemeClr val="lt1"/>
              </a:buClr>
              <a:buSzPct val="25000"/>
              <a:buFont typeface="Arial"/>
              <a:buNone/>
            </a:pPr>
            <a:r>
              <a:rPr lang="en-US" sz="1600" dirty="0">
                <a:solidFill>
                  <a:srgbClr val="004C97"/>
                </a:solidFill>
              </a:rPr>
              <a:t>Unsegmented, soft, and slimy body – </a:t>
            </a:r>
            <a:r>
              <a:rPr lang="en-US" sz="1600" u="sng" dirty="0">
                <a:solidFill>
                  <a:srgbClr val="004C97"/>
                </a:solidFill>
              </a:rPr>
              <a:t>does not have a shell</a:t>
            </a:r>
            <a:r>
              <a:rPr lang="en-US" sz="1600" dirty="0">
                <a:solidFill>
                  <a:srgbClr val="004C97"/>
                </a:solidFill>
              </a:rPr>
              <a:t>.</a:t>
            </a:r>
          </a:p>
        </p:txBody>
      </p:sp>
    </p:spTree>
    <p:extLst>
      <p:ext uri="{BB962C8B-B14F-4D97-AF65-F5344CB8AC3E}">
        <p14:creationId xmlns:p14="http://schemas.microsoft.com/office/powerpoint/2010/main" val="361471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3770" y="6591184"/>
            <a:ext cx="3986550" cy="400110"/>
          </a:xfrm>
          <a:prstGeom prst="rect">
            <a:avLst/>
          </a:prstGeom>
          <a:noFill/>
        </p:spPr>
        <p:txBody>
          <a:bodyPr wrap="square" rtlCol="0">
            <a:spAutoFit/>
          </a:bodyPr>
          <a:lstStyle/>
          <a:p>
            <a:pPr algn="r"/>
            <a:r>
              <a:rPr lang="en-US" sz="1000" i="1" dirty="0">
                <a:solidFill>
                  <a:schemeClr val="bg1"/>
                </a:solidFill>
                <a:latin typeface="Verdana"/>
                <a:cs typeface="Verdana"/>
              </a:rPr>
              <a:t>National FFA Floriculture CDE</a:t>
            </a:r>
          </a:p>
          <a:p>
            <a:pPr algn="r"/>
            <a:r>
              <a:rPr lang="en-US" sz="1000" i="1" baseline="0" dirty="0" smtClean="0">
                <a:solidFill>
                  <a:schemeClr val="bg1"/>
                </a:solidFill>
                <a:latin typeface="Verdana"/>
                <a:cs typeface="Verdana"/>
              </a:rPr>
              <a:t>.</a:t>
            </a:r>
            <a:endParaRPr lang="en-US" sz="1000" i="1" dirty="0">
              <a:solidFill>
                <a:schemeClr val="bg1"/>
              </a:solidFill>
              <a:latin typeface="Verdana"/>
              <a:cs typeface="Verdana"/>
            </a:endParaRPr>
          </a:p>
        </p:txBody>
      </p:sp>
      <p:pic>
        <p:nvPicPr>
          <p:cNvPr id="5" name="Shape 120"/>
          <p:cNvPicPr preferRelativeResize="0">
            <a:picLocks noGrp="1"/>
          </p:cNvPicPr>
          <p:nvPr>
            <p:ph idx="13"/>
          </p:nvPr>
        </p:nvPicPr>
        <p:blipFill rotWithShape="1">
          <a:blip r:embed="rId2" cstate="email">
            <a:alphaModFix/>
            <a:extLst>
              <a:ext uri="{28A0092B-C50C-407E-A947-70E740481C1C}">
                <a14:useLocalDpi xmlns:a14="http://schemas.microsoft.com/office/drawing/2010/main"/>
              </a:ext>
            </a:extLst>
          </a:blip>
          <a:srcRect/>
          <a:stretch/>
        </p:blipFill>
        <p:spPr>
          <a:xfrm>
            <a:off x="791308" y="905608"/>
            <a:ext cx="6875584" cy="5503983"/>
          </a:xfrm>
          <a:prstGeom prst="rect">
            <a:avLst/>
          </a:prstGeom>
          <a:noFill/>
          <a:ln>
            <a:noFill/>
          </a:ln>
        </p:spPr>
      </p:pic>
    </p:spTree>
    <p:extLst>
      <p:ext uri="{BB962C8B-B14F-4D97-AF65-F5344CB8AC3E}">
        <p14:creationId xmlns:p14="http://schemas.microsoft.com/office/powerpoint/2010/main" val="2090875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65"/>
          <p:cNvSpPr txBox="1">
            <a:spLocks/>
          </p:cNvSpPr>
          <p:nvPr/>
        </p:nvSpPr>
        <p:spPr>
          <a:xfrm>
            <a:off x="927628" y="0"/>
            <a:ext cx="6990687" cy="90449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rgbClr val="FEFEFE"/>
              </a:buClr>
              <a:buSzPct val="25000"/>
              <a:buFont typeface="Cabin"/>
              <a:buNone/>
            </a:pPr>
            <a:r>
              <a:rPr lang="en-US" sz="3600" b="1" cap="none">
                <a:solidFill>
                  <a:srgbClr val="FEFEFE"/>
                </a:solidFill>
              </a:rPr>
              <a:t>SNAIL</a:t>
            </a:r>
          </a:p>
        </p:txBody>
      </p:sp>
      <p:pic>
        <p:nvPicPr>
          <p:cNvPr id="3" name="Shape 366"/>
          <p:cNvPicPr preferRelativeResize="0"/>
          <p:nvPr/>
        </p:nvPicPr>
        <p:blipFill rotWithShape="1">
          <a:blip r:embed="rId2">
            <a:alphaModFix/>
          </a:blip>
          <a:srcRect/>
          <a:stretch/>
        </p:blipFill>
        <p:spPr>
          <a:xfrm>
            <a:off x="1923466" y="1323396"/>
            <a:ext cx="2862910" cy="1724292"/>
          </a:xfrm>
          <a:prstGeom prst="rect">
            <a:avLst/>
          </a:prstGeom>
          <a:noFill/>
          <a:ln>
            <a:noFill/>
          </a:ln>
        </p:spPr>
      </p:pic>
      <p:pic>
        <p:nvPicPr>
          <p:cNvPr id="4" name="Shape 367"/>
          <p:cNvPicPr preferRelativeResize="0"/>
          <p:nvPr/>
        </p:nvPicPr>
        <p:blipFill rotWithShape="1">
          <a:blip r:embed="rId3">
            <a:alphaModFix/>
          </a:blip>
          <a:srcRect/>
          <a:stretch/>
        </p:blipFill>
        <p:spPr>
          <a:xfrm>
            <a:off x="4522321" y="3930908"/>
            <a:ext cx="3523560" cy="2226535"/>
          </a:xfrm>
          <a:prstGeom prst="rect">
            <a:avLst/>
          </a:prstGeom>
          <a:noFill/>
          <a:ln>
            <a:noFill/>
          </a:ln>
        </p:spPr>
      </p:pic>
      <p:sp>
        <p:nvSpPr>
          <p:cNvPr id="5" name="Shape 368"/>
          <p:cNvSpPr txBox="1"/>
          <p:nvPr/>
        </p:nvSpPr>
        <p:spPr>
          <a:xfrm>
            <a:off x="6430856" y="1323396"/>
            <a:ext cx="2713144" cy="2282923"/>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err="1">
                <a:solidFill>
                  <a:srgbClr val="004C97"/>
                </a:solidFill>
              </a:rPr>
              <a:t>Mulluscicide</a:t>
            </a:r>
            <a:r>
              <a:rPr lang="en-US" sz="1800" dirty="0">
                <a:solidFill>
                  <a:srgbClr val="004C97"/>
                </a:solidFill>
              </a:rPr>
              <a:t>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No Treatment Listed</a:t>
            </a:r>
          </a:p>
        </p:txBody>
      </p:sp>
      <p:sp>
        <p:nvSpPr>
          <p:cNvPr id="6" name="Shape 369"/>
          <p:cNvSpPr txBox="1"/>
          <p:nvPr/>
        </p:nvSpPr>
        <p:spPr>
          <a:xfrm>
            <a:off x="0" y="3364399"/>
            <a:ext cx="4095762" cy="1852592"/>
          </a:xfrm>
          <a:prstGeom prst="rect">
            <a:avLst/>
          </a:prstGeom>
          <a:noFill/>
          <a:ln>
            <a:noFill/>
          </a:ln>
        </p:spPr>
        <p:txBody>
          <a:bodyPr lIns="91425" tIns="91425" rIns="91425" bIns="91425" anchor="t" anchorCtr="0">
            <a:noAutofit/>
          </a:bodyPr>
          <a:lstStyle/>
          <a:p>
            <a:pPr lvl="0" rtl="0">
              <a:lnSpc>
                <a:spcPct val="115000"/>
              </a:lnSpc>
              <a:spcBef>
                <a:spcPts val="0"/>
              </a:spcBef>
              <a:spcAft>
                <a:spcPts val="1900"/>
              </a:spcAft>
              <a:buNone/>
            </a:pPr>
            <a:r>
              <a:rPr lang="en-US" sz="1600" dirty="0">
                <a:solidFill>
                  <a:srgbClr val="004C97"/>
                </a:solidFill>
              </a:rPr>
              <a:t>Snails, which </a:t>
            </a:r>
            <a:r>
              <a:rPr lang="en-US" sz="1600" u="sng" dirty="0">
                <a:solidFill>
                  <a:srgbClr val="004C97"/>
                </a:solidFill>
              </a:rPr>
              <a:t>have shells</a:t>
            </a:r>
            <a:r>
              <a:rPr lang="en-US" sz="1600" dirty="0">
                <a:solidFill>
                  <a:srgbClr val="004C97"/>
                </a:solidFill>
              </a:rPr>
              <a:t>, sometimes leave behind slime trails, which can be seen as a silvery deposit on leaves, stems, soil and hard surfaces</a:t>
            </a:r>
          </a:p>
          <a:p>
            <a:pPr lvl="0" rtl="0">
              <a:lnSpc>
                <a:spcPct val="115000"/>
              </a:lnSpc>
              <a:spcBef>
                <a:spcPts val="0"/>
              </a:spcBef>
              <a:spcAft>
                <a:spcPts val="1900"/>
              </a:spcAft>
              <a:buNone/>
            </a:pPr>
            <a:r>
              <a:rPr lang="en-US" sz="1600" dirty="0">
                <a:solidFill>
                  <a:srgbClr val="004C97"/>
                </a:solidFill>
              </a:rPr>
              <a:t>Snails make irregular holes in plant tissues with their rasping mouthparts. Young shoots and leaves are damaged or eaten, not only at ground level but often high up.</a:t>
            </a:r>
          </a:p>
          <a:p>
            <a:pPr lvl="0">
              <a:spcBef>
                <a:spcPts val="0"/>
              </a:spcBef>
              <a:buNone/>
            </a:pPr>
            <a:endParaRPr dirty="0">
              <a:solidFill>
                <a:srgbClr val="004C97"/>
              </a:solidFill>
            </a:endParaRPr>
          </a:p>
        </p:txBody>
      </p:sp>
    </p:spTree>
    <p:extLst>
      <p:ext uri="{BB962C8B-B14F-4D97-AF65-F5344CB8AC3E}">
        <p14:creationId xmlns:p14="http://schemas.microsoft.com/office/powerpoint/2010/main" val="312758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4"/>
          <p:cNvSpPr txBox="1">
            <a:spLocks/>
          </p:cNvSpPr>
          <p:nvPr/>
        </p:nvSpPr>
        <p:spPr>
          <a:xfrm>
            <a:off x="1018163" y="0"/>
            <a:ext cx="6413770" cy="85603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latin typeface="Cabin"/>
                <a:ea typeface="Cabin"/>
                <a:cs typeface="Cabin"/>
                <a:sym typeface="Cabin"/>
              </a:rPr>
              <a:t>SPIDER MITES</a:t>
            </a:r>
          </a:p>
        </p:txBody>
      </p:sp>
      <p:sp>
        <p:nvSpPr>
          <p:cNvPr id="3" name="Shape 375"/>
          <p:cNvSpPr txBox="1">
            <a:spLocks/>
          </p:cNvSpPr>
          <p:nvPr/>
        </p:nvSpPr>
        <p:spPr>
          <a:xfrm>
            <a:off x="4943783" y="2257749"/>
            <a:ext cx="2292236" cy="1512980"/>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28600" indent="-228600">
              <a:spcBef>
                <a:spcPts val="0"/>
              </a:spcBef>
              <a:buClr>
                <a:schemeClr val="accent2"/>
              </a:buClr>
              <a:buSzPct val="100000"/>
              <a:buFont typeface="Arial"/>
              <a:buNone/>
            </a:pPr>
            <a:endParaRPr lang="en-US" sz="2000" dirty="0">
              <a:solidFill>
                <a:srgbClr val="004C97"/>
              </a:solidFill>
              <a:latin typeface="Cabin"/>
              <a:ea typeface="Cabin"/>
              <a:cs typeface="Cabin"/>
              <a:sym typeface="Cabin"/>
            </a:endParaRPr>
          </a:p>
          <a:p>
            <a:pPr marL="228600" indent="-228600">
              <a:spcBef>
                <a:spcPts val="1000"/>
              </a:spcBef>
              <a:buClr>
                <a:schemeClr val="accent2"/>
              </a:buClr>
              <a:buSzPct val="100000"/>
              <a:buFont typeface="Arial"/>
              <a:buNone/>
            </a:pPr>
            <a:endParaRPr lang="en-US" sz="2000" dirty="0">
              <a:solidFill>
                <a:srgbClr val="004C97"/>
              </a:solidFill>
              <a:latin typeface="Cabin"/>
              <a:ea typeface="Cabin"/>
              <a:cs typeface="Cabin"/>
              <a:sym typeface="Cabin"/>
            </a:endParaRPr>
          </a:p>
          <a:p>
            <a:pPr marL="228600" indent="-228600">
              <a:spcBef>
                <a:spcPts val="1000"/>
              </a:spcBef>
              <a:buClr>
                <a:schemeClr val="accent2"/>
              </a:buClr>
              <a:buSzPct val="100000"/>
              <a:buFont typeface="Arial"/>
              <a:buNone/>
            </a:pPr>
            <a:endParaRPr lang="en-US" sz="2000" dirty="0">
              <a:solidFill>
                <a:srgbClr val="004C97"/>
              </a:solidFill>
              <a:latin typeface="Cabin"/>
              <a:ea typeface="Cabin"/>
              <a:cs typeface="Cabin"/>
              <a:sym typeface="Cabin"/>
            </a:endParaRPr>
          </a:p>
          <a:p>
            <a:pPr marL="228600" indent="-228600">
              <a:spcBef>
                <a:spcPts val="1000"/>
              </a:spcBef>
              <a:buClr>
                <a:schemeClr val="accent2"/>
              </a:buClr>
              <a:buSzPct val="100000"/>
              <a:buFont typeface="Arial"/>
              <a:buNone/>
            </a:pPr>
            <a:endParaRPr lang="en-US" sz="2000" dirty="0">
              <a:solidFill>
                <a:srgbClr val="004C97"/>
              </a:solidFill>
              <a:latin typeface="Cabin"/>
              <a:ea typeface="Cabin"/>
              <a:cs typeface="Cabin"/>
              <a:sym typeface="Cabin"/>
            </a:endParaRPr>
          </a:p>
          <a:p>
            <a:pPr marL="228600" indent="-228600">
              <a:spcBef>
                <a:spcPts val="1000"/>
              </a:spcBef>
              <a:buClr>
                <a:schemeClr val="accent2"/>
              </a:buClr>
              <a:buSzPct val="100000"/>
              <a:buFont typeface="Arial"/>
              <a:buNone/>
            </a:pPr>
            <a:endParaRPr lang="en-US" sz="2000" dirty="0">
              <a:solidFill>
                <a:srgbClr val="004C97"/>
              </a:solidFill>
              <a:latin typeface="Cabin"/>
              <a:ea typeface="Cabin"/>
              <a:cs typeface="Cabin"/>
              <a:sym typeface="Cabin"/>
            </a:endParaRPr>
          </a:p>
          <a:p>
            <a:pPr marL="0" indent="0">
              <a:spcBef>
                <a:spcPts val="1000"/>
              </a:spcBef>
              <a:buFont typeface="Arial"/>
              <a:buNone/>
            </a:pPr>
            <a:r>
              <a:rPr lang="en-US" sz="2000" dirty="0">
                <a:solidFill>
                  <a:srgbClr val="004C97"/>
                </a:solidFill>
                <a:latin typeface="Arial"/>
                <a:ea typeface="Arial"/>
                <a:cs typeface="Arial"/>
                <a:sym typeface="Arial"/>
              </a:rPr>
              <a:t>Appear in large groups and adults have 8 legs </a:t>
            </a:r>
          </a:p>
        </p:txBody>
      </p:sp>
      <p:pic>
        <p:nvPicPr>
          <p:cNvPr id="4" name="Shape 376" descr="Spider_mite_damage2"/>
          <p:cNvPicPr preferRelativeResize="0">
            <a:picLocks/>
          </p:cNvPicPr>
          <p:nvPr/>
        </p:nvPicPr>
        <p:blipFill rotWithShape="1">
          <a:blip r:embed="rId2" cstate="email">
            <a:alphaModFix/>
            <a:extLst>
              <a:ext uri="{28A0092B-C50C-407E-A947-70E740481C1C}">
                <a14:useLocalDpi xmlns:a14="http://schemas.microsoft.com/office/drawing/2010/main"/>
              </a:ext>
            </a:extLst>
          </a:blip>
          <a:srcRect/>
          <a:stretch/>
        </p:blipFill>
        <p:spPr>
          <a:xfrm>
            <a:off x="4670767" y="969885"/>
            <a:ext cx="3263089" cy="2716830"/>
          </a:xfrm>
          <a:prstGeom prst="rect">
            <a:avLst/>
          </a:prstGeom>
          <a:noFill/>
          <a:ln>
            <a:noFill/>
          </a:ln>
        </p:spPr>
      </p:pic>
      <p:sp>
        <p:nvSpPr>
          <p:cNvPr id="5" name="Shape 377"/>
          <p:cNvSpPr txBox="1"/>
          <p:nvPr/>
        </p:nvSpPr>
        <p:spPr>
          <a:xfrm>
            <a:off x="2580571" y="1128317"/>
            <a:ext cx="1781603" cy="68595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Notice speckling on the leaves from spider mite damage</a:t>
            </a:r>
          </a:p>
        </p:txBody>
      </p:sp>
      <p:pic>
        <p:nvPicPr>
          <p:cNvPr id="6" name="Shape 378" descr="spider_mite_2"/>
          <p:cNvPicPr preferRelativeResize="0">
            <a:picLocks/>
          </p:cNvPicPr>
          <p:nvPr/>
        </p:nvPicPr>
        <p:blipFill rotWithShape="1">
          <a:blip r:embed="rId3">
            <a:alphaModFix/>
          </a:blip>
          <a:srcRect/>
          <a:stretch/>
        </p:blipFill>
        <p:spPr>
          <a:xfrm>
            <a:off x="219246" y="906337"/>
            <a:ext cx="2219154" cy="2522663"/>
          </a:xfrm>
          <a:prstGeom prst="rect">
            <a:avLst/>
          </a:prstGeom>
          <a:noFill/>
          <a:ln>
            <a:noFill/>
          </a:ln>
        </p:spPr>
      </p:pic>
      <p:pic>
        <p:nvPicPr>
          <p:cNvPr id="7" name="Shape 379" descr="ANd9GcSn2Og_9hFSkX5cPJKex5Zv6Wtr06Z8JoaKbmNNeX4-gpBrY4nh"/>
          <p:cNvPicPr preferRelativeResize="0"/>
          <p:nvPr/>
        </p:nvPicPr>
        <p:blipFill rotWithShape="1">
          <a:blip r:embed="rId4">
            <a:alphaModFix/>
          </a:blip>
          <a:srcRect/>
          <a:stretch/>
        </p:blipFill>
        <p:spPr>
          <a:xfrm>
            <a:off x="127396" y="4112445"/>
            <a:ext cx="2402853" cy="2040102"/>
          </a:xfrm>
          <a:prstGeom prst="rect">
            <a:avLst/>
          </a:prstGeom>
          <a:noFill/>
          <a:ln>
            <a:noFill/>
          </a:ln>
        </p:spPr>
      </p:pic>
      <p:sp>
        <p:nvSpPr>
          <p:cNvPr id="8" name="Shape 380"/>
          <p:cNvSpPr txBox="1"/>
          <p:nvPr/>
        </p:nvSpPr>
        <p:spPr>
          <a:xfrm>
            <a:off x="2580571" y="2692503"/>
            <a:ext cx="1870683" cy="480368"/>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Also produce webbing         between leaves of plant</a:t>
            </a:r>
          </a:p>
        </p:txBody>
      </p:sp>
      <p:sp>
        <p:nvSpPr>
          <p:cNvPr id="9" name="Shape 381"/>
          <p:cNvSpPr txBox="1"/>
          <p:nvPr/>
        </p:nvSpPr>
        <p:spPr>
          <a:xfrm>
            <a:off x="7143141" y="3905739"/>
            <a:ext cx="1753546" cy="2246808"/>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Miticide</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Predatory Mites</a:t>
            </a:r>
          </a:p>
        </p:txBody>
      </p:sp>
      <p:sp>
        <p:nvSpPr>
          <p:cNvPr id="10" name="Shape 382"/>
          <p:cNvSpPr txBox="1"/>
          <p:nvPr/>
        </p:nvSpPr>
        <p:spPr>
          <a:xfrm>
            <a:off x="2657521" y="4051107"/>
            <a:ext cx="2013246" cy="978036"/>
          </a:xfrm>
          <a:prstGeom prst="rect">
            <a:avLst/>
          </a:prstGeom>
          <a:noFill/>
          <a:ln>
            <a:noFill/>
          </a:ln>
        </p:spPr>
        <p:txBody>
          <a:bodyPr lIns="91425" tIns="91425" rIns="91425" bIns="91425" anchor="t" anchorCtr="0">
            <a:noAutofit/>
          </a:bodyPr>
          <a:lstStyle/>
          <a:p>
            <a:pPr lvl="0">
              <a:spcBef>
                <a:spcPts val="0"/>
              </a:spcBef>
              <a:buNone/>
            </a:pPr>
            <a:r>
              <a:rPr lang="en-US" sz="1600" dirty="0">
                <a:solidFill>
                  <a:srgbClr val="004C97"/>
                </a:solidFill>
              </a:rPr>
              <a:t>Symptoms of injury include flecking, discoloration (bronzing) and scorching of leaves. Injury can lead to leaf loss and even plant death.</a:t>
            </a:r>
          </a:p>
        </p:txBody>
      </p:sp>
    </p:spTree>
    <p:extLst>
      <p:ext uri="{BB962C8B-B14F-4D97-AF65-F5344CB8AC3E}">
        <p14:creationId xmlns:p14="http://schemas.microsoft.com/office/powerpoint/2010/main" val="4193470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7"/>
          <p:cNvSpPr txBox="1">
            <a:spLocks/>
          </p:cNvSpPr>
          <p:nvPr/>
        </p:nvSpPr>
        <p:spPr>
          <a:xfrm>
            <a:off x="723049" y="-127465"/>
            <a:ext cx="7127171" cy="983499"/>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latin typeface="Cabin"/>
                <a:ea typeface="Cabin"/>
                <a:cs typeface="Cabin"/>
                <a:sym typeface="Cabin"/>
              </a:rPr>
              <a:t>THRIPS</a:t>
            </a:r>
          </a:p>
        </p:txBody>
      </p:sp>
      <p:sp>
        <p:nvSpPr>
          <p:cNvPr id="3" name="Shape 388"/>
          <p:cNvSpPr txBox="1">
            <a:spLocks/>
          </p:cNvSpPr>
          <p:nvPr/>
        </p:nvSpPr>
        <p:spPr>
          <a:xfrm>
            <a:off x="100530" y="889094"/>
            <a:ext cx="3161396" cy="615856"/>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28600" indent="-228600">
              <a:spcBef>
                <a:spcPts val="0"/>
              </a:spcBef>
              <a:buClr>
                <a:schemeClr val="accent2"/>
              </a:buClr>
              <a:buSzPct val="25000"/>
              <a:buFont typeface="Arial"/>
              <a:buNone/>
            </a:pPr>
            <a:r>
              <a:rPr lang="en-US" sz="1600" dirty="0">
                <a:solidFill>
                  <a:srgbClr val="004C97"/>
                </a:solidFill>
                <a:latin typeface="Cabin"/>
                <a:ea typeface="Cabin"/>
                <a:cs typeface="Cabin"/>
                <a:sym typeface="Cabin"/>
              </a:rPr>
              <a:t>Tiny, hard to see without a lens, dark bodies insect</a:t>
            </a:r>
            <a:r>
              <a:rPr lang="en-US" sz="1200" dirty="0">
                <a:solidFill>
                  <a:srgbClr val="004C97"/>
                </a:solidFill>
                <a:latin typeface="Cabin"/>
                <a:ea typeface="Cabin"/>
                <a:cs typeface="Cabin"/>
                <a:sym typeface="Cabin"/>
              </a:rPr>
              <a:t> </a:t>
            </a:r>
          </a:p>
        </p:txBody>
      </p:sp>
      <p:pic>
        <p:nvPicPr>
          <p:cNvPr id="4" name="Shape 389" descr="THRIPS%7E1"/>
          <p:cNvPicPr preferRelativeResize="0">
            <a:picLocks/>
          </p:cNvPicPr>
          <p:nvPr/>
        </p:nvPicPr>
        <p:blipFill rotWithShape="1">
          <a:blip r:embed="rId2" cstate="email">
            <a:alphaModFix/>
            <a:extLst>
              <a:ext uri="{28A0092B-C50C-407E-A947-70E740481C1C}">
                <a14:useLocalDpi xmlns:a14="http://schemas.microsoft.com/office/drawing/2010/main"/>
              </a:ext>
            </a:extLst>
          </a:blip>
          <a:srcRect/>
          <a:stretch/>
        </p:blipFill>
        <p:spPr>
          <a:xfrm>
            <a:off x="3125005" y="856034"/>
            <a:ext cx="2422490" cy="1881039"/>
          </a:xfrm>
          <a:prstGeom prst="rect">
            <a:avLst/>
          </a:prstGeom>
          <a:noFill/>
          <a:ln>
            <a:noFill/>
          </a:ln>
        </p:spPr>
      </p:pic>
      <p:sp>
        <p:nvSpPr>
          <p:cNvPr id="6" name="Shape 391"/>
          <p:cNvSpPr txBox="1"/>
          <p:nvPr/>
        </p:nvSpPr>
        <p:spPr>
          <a:xfrm>
            <a:off x="3006489" y="2793675"/>
            <a:ext cx="2758939" cy="551896"/>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US" sz="1600" b="0" i="0" u="none" strike="noStrike" cap="none" dirty="0">
                <a:solidFill>
                  <a:srgbClr val="004C97"/>
                </a:solidFill>
                <a:latin typeface="Arial"/>
                <a:ea typeface="Arial"/>
                <a:cs typeface="Arial"/>
                <a:sym typeface="Arial"/>
              </a:rPr>
              <a:t>Feeding damage on the petals of a flower </a:t>
            </a:r>
          </a:p>
        </p:txBody>
      </p:sp>
      <p:pic>
        <p:nvPicPr>
          <p:cNvPr id="7" name="Shape 392" descr="ANd9GcShK9ecoakk6pldyfM-NesUcaWyYqbpSpsxwPwfcG0NfFTv8BOU2A"/>
          <p:cNvPicPr preferRelativeResize="0">
            <a:picLocks/>
          </p:cNvPicPr>
          <p:nvPr/>
        </p:nvPicPr>
        <p:blipFill rotWithShape="1">
          <a:blip r:embed="rId3" cstate="email">
            <a:alphaModFix/>
            <a:extLst>
              <a:ext uri="{28A0092B-C50C-407E-A947-70E740481C1C}">
                <a14:useLocalDpi xmlns:a14="http://schemas.microsoft.com/office/drawing/2010/main"/>
              </a:ext>
            </a:extLst>
          </a:blip>
          <a:srcRect r="-15527" b="-18779"/>
          <a:stretch/>
        </p:blipFill>
        <p:spPr>
          <a:xfrm>
            <a:off x="257302" y="1453627"/>
            <a:ext cx="2268422" cy="1499772"/>
          </a:xfrm>
          <a:prstGeom prst="rect">
            <a:avLst/>
          </a:prstGeom>
          <a:noFill/>
          <a:ln>
            <a:noFill/>
          </a:ln>
        </p:spPr>
      </p:pic>
      <p:sp>
        <p:nvSpPr>
          <p:cNvPr id="8" name="Shape 393"/>
          <p:cNvSpPr txBox="1"/>
          <p:nvPr/>
        </p:nvSpPr>
        <p:spPr>
          <a:xfrm>
            <a:off x="2870944" y="3315047"/>
            <a:ext cx="3229467" cy="795060"/>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US" sz="1400" b="0" i="0" u="none" strike="noStrike" cap="none" dirty="0">
                <a:solidFill>
                  <a:srgbClr val="004C97"/>
                </a:solidFill>
                <a:latin typeface="Arial"/>
                <a:ea typeface="Arial"/>
                <a:cs typeface="Arial"/>
                <a:sym typeface="Arial"/>
              </a:rPr>
              <a:t>Often can be found inside the actual flowers of the plant</a:t>
            </a:r>
          </a:p>
        </p:txBody>
      </p:sp>
      <p:pic>
        <p:nvPicPr>
          <p:cNvPr id="9" name="Shape 394" descr="Thrips-Damage-on-chrsyanthemum-leaf-262x30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9482" y="3251700"/>
            <a:ext cx="2161118" cy="2458748"/>
          </a:xfrm>
          <a:prstGeom prst="rect">
            <a:avLst/>
          </a:prstGeom>
          <a:noFill/>
          <a:ln>
            <a:noFill/>
          </a:ln>
        </p:spPr>
      </p:pic>
      <p:sp>
        <p:nvSpPr>
          <p:cNvPr id="10" name="Shape 395"/>
          <p:cNvSpPr txBox="1"/>
          <p:nvPr/>
        </p:nvSpPr>
        <p:spPr>
          <a:xfrm>
            <a:off x="6732536" y="5607179"/>
            <a:ext cx="2230489" cy="55189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Damage to a florist chrysanthemum leaf </a:t>
            </a:r>
          </a:p>
        </p:txBody>
      </p:sp>
      <p:pic>
        <p:nvPicPr>
          <p:cNvPr id="11" name="Shape 396" descr="C:\Users\mriley\AppData\Local\Microsoft\Windows\Temporary Internet Files\Content.IE5\FVO9U55P\2. Thrip damage on Blueberry.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63007" y="3945619"/>
            <a:ext cx="2513164" cy="1872778"/>
          </a:xfrm>
          <a:prstGeom prst="rect">
            <a:avLst/>
          </a:prstGeom>
          <a:noFill/>
          <a:ln>
            <a:noFill/>
          </a:ln>
        </p:spPr>
      </p:pic>
      <p:sp>
        <p:nvSpPr>
          <p:cNvPr id="12" name="Shape 397"/>
          <p:cNvSpPr txBox="1"/>
          <p:nvPr/>
        </p:nvSpPr>
        <p:spPr>
          <a:xfrm>
            <a:off x="2963007" y="5818397"/>
            <a:ext cx="2422490" cy="556025"/>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600" b="0" i="0" u="none" strike="noStrike" cap="none" dirty="0">
                <a:solidFill>
                  <a:srgbClr val="004C97"/>
                </a:solidFill>
                <a:latin typeface="Arial"/>
                <a:ea typeface="Arial"/>
                <a:cs typeface="Arial"/>
                <a:sym typeface="Arial"/>
              </a:rPr>
              <a:t>Damage on blueberries</a:t>
            </a:r>
          </a:p>
        </p:txBody>
      </p:sp>
      <p:sp>
        <p:nvSpPr>
          <p:cNvPr id="13" name="Shape 398"/>
          <p:cNvSpPr txBox="1"/>
          <p:nvPr/>
        </p:nvSpPr>
        <p:spPr>
          <a:xfrm>
            <a:off x="5917223" y="912831"/>
            <a:ext cx="2272438" cy="2243607"/>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Predatory Mites</a:t>
            </a:r>
          </a:p>
        </p:txBody>
      </p:sp>
      <p:sp>
        <p:nvSpPr>
          <p:cNvPr id="14" name="Shape 399"/>
          <p:cNvSpPr txBox="1"/>
          <p:nvPr/>
        </p:nvSpPr>
        <p:spPr>
          <a:xfrm>
            <a:off x="3472" y="2896419"/>
            <a:ext cx="2959535" cy="3478003"/>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US" sz="1400" dirty="0" err="1">
                <a:solidFill>
                  <a:srgbClr val="004C97"/>
                </a:solidFill>
              </a:rPr>
              <a:t>Thrips</a:t>
            </a:r>
            <a:r>
              <a:rPr lang="en-US" sz="1400" dirty="0">
                <a:solidFill>
                  <a:srgbClr val="004C97"/>
                </a:solidFill>
              </a:rPr>
              <a:t> feeding on plants can damage fruit, leaves, and shoots and affect plants’ cosmetic appearance. </a:t>
            </a:r>
          </a:p>
          <a:p>
            <a:pPr lvl="0" rtl="0">
              <a:spcBef>
                <a:spcPts val="0"/>
              </a:spcBef>
              <a:buNone/>
            </a:pPr>
            <a:r>
              <a:rPr lang="en-US" sz="1400" dirty="0" err="1">
                <a:solidFill>
                  <a:srgbClr val="004C97"/>
                </a:solidFill>
              </a:rPr>
              <a:t>Thrips</a:t>
            </a:r>
            <a:r>
              <a:rPr lang="en-US" sz="1400" dirty="0">
                <a:solidFill>
                  <a:srgbClr val="004C97"/>
                </a:solidFill>
              </a:rPr>
              <a:t> feeding can stunt plant growth and cause damaged leaves to become papery and distorted, develop tiny pale spots (stippling), and drop prematurely. </a:t>
            </a:r>
          </a:p>
          <a:p>
            <a:pPr lvl="0" rtl="0">
              <a:spcBef>
                <a:spcPts val="0"/>
              </a:spcBef>
              <a:buClr>
                <a:schemeClr val="dk1"/>
              </a:buClr>
              <a:buFont typeface="Arial"/>
              <a:buNone/>
            </a:pPr>
            <a:r>
              <a:rPr lang="en-US" sz="1400" dirty="0">
                <a:solidFill>
                  <a:srgbClr val="004C97"/>
                </a:solidFill>
              </a:rPr>
              <a:t>Petals may exhibit </a:t>
            </a:r>
            <a:r>
              <a:rPr lang="en-US" sz="1400" dirty="0" smtClean="0">
                <a:solidFill>
                  <a:srgbClr val="004C97"/>
                </a:solidFill>
              </a:rPr>
              <a:t>color break which </a:t>
            </a:r>
            <a:r>
              <a:rPr lang="en-US" sz="1400" dirty="0">
                <a:solidFill>
                  <a:srgbClr val="004C97"/>
                </a:solidFill>
              </a:rPr>
              <a:t>is pale or dark discoloration of petal tissue that was killed by </a:t>
            </a:r>
            <a:r>
              <a:rPr lang="en-US" sz="1400" dirty="0" err="1">
                <a:solidFill>
                  <a:srgbClr val="004C97"/>
                </a:solidFill>
              </a:rPr>
              <a:t>thrips</a:t>
            </a:r>
            <a:r>
              <a:rPr lang="en-US" sz="1400" dirty="0">
                <a:solidFill>
                  <a:srgbClr val="004C97"/>
                </a:solidFill>
              </a:rPr>
              <a:t> feeding before buds opened. On some plants </a:t>
            </a:r>
            <a:r>
              <a:rPr lang="en-US" sz="1400" dirty="0" err="1">
                <a:solidFill>
                  <a:srgbClr val="004C97"/>
                </a:solidFill>
              </a:rPr>
              <a:t>thrips</a:t>
            </a:r>
            <a:r>
              <a:rPr lang="en-US" sz="1400" dirty="0">
                <a:solidFill>
                  <a:srgbClr val="004C97"/>
                </a:solidFill>
              </a:rPr>
              <a:t> can cause severe stunting to the early season flush of terminal growth.</a:t>
            </a:r>
          </a:p>
          <a:p>
            <a:pPr lvl="0">
              <a:spcBef>
                <a:spcPts val="0"/>
              </a:spcBef>
              <a:buNone/>
            </a:pPr>
            <a:endParaRPr dirty="0">
              <a:solidFill>
                <a:srgbClr val="004C97"/>
              </a:solidFill>
            </a:endParaRPr>
          </a:p>
        </p:txBody>
      </p:sp>
      <p:pic>
        <p:nvPicPr>
          <p:cNvPr id="5" name="Shape 390" descr="ANd9GcS4emDAmM154a0M1fk3ce5Z3sVdnTLHMupf_wvjjwINi3NPrVbWqw"/>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23919" y="1777732"/>
            <a:ext cx="1544906" cy="1144376"/>
          </a:xfrm>
          <a:prstGeom prst="rect">
            <a:avLst/>
          </a:prstGeom>
          <a:noFill/>
          <a:ln>
            <a:noFill/>
          </a:ln>
        </p:spPr>
      </p:pic>
    </p:spTree>
    <p:extLst>
      <p:ext uri="{BB962C8B-B14F-4D97-AF65-F5344CB8AC3E}">
        <p14:creationId xmlns:p14="http://schemas.microsoft.com/office/powerpoint/2010/main" val="1861757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04"/>
          <p:cNvSpPr txBox="1">
            <a:spLocks/>
          </p:cNvSpPr>
          <p:nvPr/>
        </p:nvSpPr>
        <p:spPr>
          <a:xfrm>
            <a:off x="697151" y="0"/>
            <a:ext cx="7143344" cy="85603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lIns="182875" tIns="182875" rIns="182875" bIns="18287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lnSpc>
                <a:spcPct val="90000"/>
              </a:lnSpc>
              <a:spcBef>
                <a:spcPts val="0"/>
              </a:spcBef>
              <a:spcAft>
                <a:spcPts val="0"/>
              </a:spcAft>
              <a:buClr>
                <a:schemeClr val="lt1"/>
              </a:buClr>
              <a:buSzPct val="25000"/>
              <a:buFont typeface="Cabin"/>
              <a:buNone/>
            </a:pPr>
            <a:r>
              <a:rPr lang="en-US" sz="3600" b="1" cap="none">
                <a:solidFill>
                  <a:schemeClr val="lt1"/>
                </a:solidFill>
              </a:rPr>
              <a:t>WHITEFLY</a:t>
            </a:r>
          </a:p>
        </p:txBody>
      </p:sp>
      <p:sp>
        <p:nvSpPr>
          <p:cNvPr id="3" name="Shape 405"/>
          <p:cNvSpPr txBox="1">
            <a:spLocks/>
          </p:cNvSpPr>
          <p:nvPr/>
        </p:nvSpPr>
        <p:spPr>
          <a:xfrm>
            <a:off x="2974532" y="997462"/>
            <a:ext cx="3125214" cy="714606"/>
          </a:xfrm>
          <a:prstGeom prst="rect">
            <a:avLst/>
          </a:prstGeom>
          <a:noFill/>
          <a:ln>
            <a:noFill/>
          </a:ln>
        </p:spPr>
        <p:txBody>
          <a:bodyPr lIns="91425" tIns="45700" rIns="91425" bIns="45700"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28600" indent="-228600">
              <a:spcBef>
                <a:spcPts val="0"/>
              </a:spcBef>
              <a:buClr>
                <a:schemeClr val="accent2"/>
              </a:buClr>
              <a:buSzPct val="25000"/>
              <a:buFont typeface="Arial"/>
              <a:buNone/>
            </a:pPr>
            <a:r>
              <a:rPr lang="en-US" sz="1800" dirty="0">
                <a:solidFill>
                  <a:srgbClr val="004C97"/>
                </a:solidFill>
                <a:latin typeface="Cabin"/>
                <a:ea typeface="Cabin"/>
                <a:cs typeface="Cabin"/>
                <a:sym typeface="Cabin"/>
              </a:rPr>
              <a:t>Whiteflies are small, white, winged insects. </a:t>
            </a:r>
          </a:p>
        </p:txBody>
      </p:sp>
      <p:pic>
        <p:nvPicPr>
          <p:cNvPr id="4" name="Shape 406" descr="whiteflies"/>
          <p:cNvPicPr preferRelativeResize="0">
            <a:picLocks/>
          </p:cNvPicPr>
          <p:nvPr/>
        </p:nvPicPr>
        <p:blipFill rotWithShape="1">
          <a:blip r:embed="rId2" cstate="email">
            <a:alphaModFix/>
            <a:extLst>
              <a:ext uri="{28A0092B-C50C-407E-A947-70E740481C1C}">
                <a14:useLocalDpi xmlns:a14="http://schemas.microsoft.com/office/drawing/2010/main"/>
              </a:ext>
            </a:extLst>
          </a:blip>
          <a:srcRect/>
          <a:stretch/>
        </p:blipFill>
        <p:spPr>
          <a:xfrm>
            <a:off x="6909882" y="1886096"/>
            <a:ext cx="2041103" cy="1916565"/>
          </a:xfrm>
          <a:prstGeom prst="rect">
            <a:avLst/>
          </a:prstGeom>
          <a:noFill/>
          <a:ln>
            <a:noFill/>
          </a:ln>
        </p:spPr>
      </p:pic>
      <p:pic>
        <p:nvPicPr>
          <p:cNvPr id="5" name="Shape 407" descr="whitefly-adult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51302" y="1750165"/>
            <a:ext cx="1785837" cy="1540861"/>
          </a:xfrm>
          <a:prstGeom prst="rect">
            <a:avLst/>
          </a:prstGeom>
          <a:noFill/>
          <a:ln>
            <a:noFill/>
          </a:ln>
        </p:spPr>
      </p:pic>
      <p:sp>
        <p:nvSpPr>
          <p:cNvPr id="6" name="Shape 408"/>
          <p:cNvSpPr txBox="1"/>
          <p:nvPr/>
        </p:nvSpPr>
        <p:spPr>
          <a:xfrm>
            <a:off x="4800365" y="1936031"/>
            <a:ext cx="2033869" cy="480330"/>
          </a:xfrm>
          <a:prstGeom prst="rect">
            <a:avLst/>
          </a:prstGeom>
          <a:noFill/>
          <a:ln>
            <a:noFill/>
          </a:ln>
        </p:spPr>
        <p:txBody>
          <a:bodyPr lIns="91425" tIns="45700" rIns="91425" bIns="45700" anchor="t" anchorCtr="0">
            <a:noAutofit/>
          </a:bodyPr>
          <a:lstStyle/>
          <a:p>
            <a:pPr marL="0" marR="0" lvl="0" indent="0"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Are normally found on the underside of the leaf</a:t>
            </a:r>
          </a:p>
        </p:txBody>
      </p:sp>
      <p:pic>
        <p:nvPicPr>
          <p:cNvPr id="7" name="Shape 409" descr="48whitefly-nymphs-large"/>
          <p:cNvPicPr preferRelativeResize="0">
            <a:picLocks/>
          </p:cNvPicPr>
          <p:nvPr/>
        </p:nvPicPr>
        <p:blipFill rotWithShape="1">
          <a:blip r:embed="rId4" cstate="email">
            <a:alphaModFix/>
            <a:extLst>
              <a:ext uri="{28A0092B-C50C-407E-A947-70E740481C1C}">
                <a14:useLocalDpi xmlns:a14="http://schemas.microsoft.com/office/drawing/2010/main"/>
              </a:ext>
            </a:extLst>
          </a:blip>
          <a:srcRect/>
          <a:stretch/>
        </p:blipFill>
        <p:spPr>
          <a:xfrm>
            <a:off x="2255236" y="3924664"/>
            <a:ext cx="2777967" cy="2157919"/>
          </a:xfrm>
          <a:prstGeom prst="rect">
            <a:avLst/>
          </a:prstGeom>
          <a:noFill/>
          <a:ln>
            <a:noFill/>
          </a:ln>
        </p:spPr>
      </p:pic>
      <p:sp>
        <p:nvSpPr>
          <p:cNvPr id="8" name="Shape 410"/>
          <p:cNvSpPr txBox="1"/>
          <p:nvPr/>
        </p:nvSpPr>
        <p:spPr>
          <a:xfrm>
            <a:off x="5319108" y="3976689"/>
            <a:ext cx="1835443" cy="109734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dirty="0">
                <a:solidFill>
                  <a:srgbClr val="004C97"/>
                </a:solidFill>
                <a:latin typeface="Arial"/>
                <a:ea typeface="Arial"/>
                <a:cs typeface="Arial"/>
                <a:sym typeface="Arial"/>
              </a:rPr>
              <a:t>Lay eggs on the bottom of leaves, often egg castings (remains) are still visible even after they have hatched</a:t>
            </a:r>
          </a:p>
        </p:txBody>
      </p:sp>
      <p:sp>
        <p:nvSpPr>
          <p:cNvPr id="9" name="Shape 412"/>
          <p:cNvSpPr txBox="1"/>
          <p:nvPr/>
        </p:nvSpPr>
        <p:spPr>
          <a:xfrm>
            <a:off x="135353" y="997462"/>
            <a:ext cx="2041095" cy="1281580"/>
          </a:xfrm>
          <a:prstGeom prst="rect">
            <a:avLst/>
          </a:prstGeom>
          <a:noFill/>
          <a:ln>
            <a:noFill/>
          </a:ln>
        </p:spPr>
        <p:txBody>
          <a:bodyPr lIns="91425" tIns="91425" rIns="91425" bIns="91425" anchor="t" anchorCtr="0">
            <a:noAutofit/>
          </a:bodyPr>
          <a:lstStyle/>
          <a:p>
            <a:pPr lvl="0">
              <a:spcBef>
                <a:spcPts val="0"/>
              </a:spcBef>
              <a:buNone/>
            </a:pPr>
            <a:r>
              <a:rPr lang="en-US" sz="1600" dirty="0">
                <a:solidFill>
                  <a:srgbClr val="004C97"/>
                </a:solidFill>
              </a:rPr>
              <a:t>The most obvious whitefly feeding damage symptoms are stem blanching, chlorotic spots, leaf yellowing and shedding, and plant death.</a:t>
            </a:r>
          </a:p>
        </p:txBody>
      </p:sp>
      <p:sp>
        <p:nvSpPr>
          <p:cNvPr id="10" name="Shape 411"/>
          <p:cNvSpPr txBox="1"/>
          <p:nvPr/>
        </p:nvSpPr>
        <p:spPr>
          <a:xfrm>
            <a:off x="-3720" y="4307307"/>
            <a:ext cx="2180168" cy="2132404"/>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Insecticide</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Parasitic Wasps</a:t>
            </a:r>
          </a:p>
        </p:txBody>
      </p:sp>
    </p:spTree>
    <p:extLst>
      <p:ext uri="{BB962C8B-B14F-4D97-AF65-F5344CB8AC3E}">
        <p14:creationId xmlns:p14="http://schemas.microsoft.com/office/powerpoint/2010/main" val="1746092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8"/>
          <p:cNvSpPr txBox="1">
            <a:spLocks/>
          </p:cNvSpPr>
          <p:nvPr/>
        </p:nvSpPr>
        <p:spPr>
          <a:xfrm>
            <a:off x="557978" y="1100878"/>
            <a:ext cx="7729800" cy="1188600"/>
          </a:xfrm>
          <a:prstGeom prst="rect">
            <a:avLst/>
          </a:prstGeom>
        </p:spPr>
        <p:txBody>
          <a:bodyPr lIns="91425" tIns="91425" rIns="91425" bIns="91425" anchor="ctr"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fontAlgn="auto">
              <a:spcBef>
                <a:spcPts val="0"/>
              </a:spcBef>
              <a:spcAft>
                <a:spcPts val="0"/>
              </a:spcAft>
            </a:pPr>
            <a:r>
              <a:rPr lang="en-US" sz="3600" b="1" dirty="0">
                <a:solidFill>
                  <a:srgbClr val="004C97"/>
                </a:solidFill>
              </a:rPr>
              <a:t>KEY REFERENCE</a:t>
            </a:r>
          </a:p>
        </p:txBody>
      </p:sp>
      <p:sp>
        <p:nvSpPr>
          <p:cNvPr id="3" name="Shape 419"/>
          <p:cNvSpPr txBox="1">
            <a:spLocks/>
          </p:cNvSpPr>
          <p:nvPr/>
        </p:nvSpPr>
        <p:spPr>
          <a:xfrm>
            <a:off x="557978" y="2774230"/>
            <a:ext cx="7729800" cy="3102000"/>
          </a:xfrm>
          <a:prstGeom prst="rect">
            <a:avLst/>
          </a:prstGeom>
        </p:spPr>
        <p:txBody>
          <a:bodyPr lIns="91425" tIns="91425" rIns="91425" bIns="91425" anchor="t" anchorCtr="0">
            <a:noAutofit/>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spcBef>
                <a:spcPts val="0"/>
              </a:spcBef>
              <a:buFont typeface="Arial"/>
              <a:buNone/>
            </a:pPr>
            <a:r>
              <a:rPr lang="en-US" dirty="0">
                <a:solidFill>
                  <a:srgbClr val="004C97"/>
                </a:solidFill>
              </a:rPr>
              <a:t>Greenhouse Operation and Management – Paul V. Nelson – Pearson/ Prentice Hall (Specific Reference for the disorders rotational practicum)</a:t>
            </a:r>
          </a:p>
        </p:txBody>
      </p:sp>
    </p:spTree>
    <p:extLst>
      <p:ext uri="{BB962C8B-B14F-4D97-AF65-F5344CB8AC3E}">
        <p14:creationId xmlns:p14="http://schemas.microsoft.com/office/powerpoint/2010/main" val="88690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38350"/>
            <a:ext cx="8229600" cy="2971800"/>
          </a:xfrm>
        </p:spPr>
        <p:txBody>
          <a:bodyPr/>
          <a:lstStyle/>
          <a:p>
            <a:pPr algn="ctr"/>
            <a:r>
              <a:rPr lang="en-US" sz="4000" dirty="0">
                <a:solidFill>
                  <a:srgbClr val="004C97"/>
                </a:solidFill>
              </a:rPr>
              <a:t>Classification: </a:t>
            </a:r>
            <a:r>
              <a:rPr lang="en-US" sz="4000" dirty="0" smtClean="0">
                <a:solidFill>
                  <a:srgbClr val="004C97"/>
                </a:solidFill>
              </a:rPr>
              <a:t/>
            </a:r>
            <a:br>
              <a:rPr lang="en-US" sz="4000" dirty="0" smtClean="0">
                <a:solidFill>
                  <a:srgbClr val="004C97"/>
                </a:solidFill>
              </a:rPr>
            </a:br>
            <a:r>
              <a:rPr lang="en-US" sz="4000" dirty="0" smtClean="0">
                <a:solidFill>
                  <a:srgbClr val="004C97"/>
                </a:solidFill>
              </a:rPr>
              <a:t>NUTRITIONAL </a:t>
            </a:r>
            <a:r>
              <a:rPr lang="en-US" sz="4000" dirty="0">
                <a:solidFill>
                  <a:srgbClr val="004C97"/>
                </a:solidFill>
              </a:rPr>
              <a:t>AND ENVIRONMENTAL DISORDERS </a:t>
            </a:r>
          </a:p>
        </p:txBody>
      </p:sp>
      <p:sp>
        <p:nvSpPr>
          <p:cNvPr id="3" name="TextBox 2"/>
          <p:cNvSpPr txBox="1"/>
          <p:nvPr/>
        </p:nvSpPr>
        <p:spPr>
          <a:xfrm>
            <a:off x="4923770" y="6591184"/>
            <a:ext cx="3986550" cy="246221"/>
          </a:xfrm>
          <a:prstGeom prst="rect">
            <a:avLst/>
          </a:prstGeom>
          <a:noFill/>
        </p:spPr>
        <p:txBody>
          <a:bodyPr wrap="square" rtlCol="0">
            <a:spAutoFit/>
          </a:bodyPr>
          <a:lstStyle/>
          <a:p>
            <a:pPr algn="r"/>
            <a:r>
              <a:rPr lang="en-US" sz="1000" i="1" dirty="0">
                <a:solidFill>
                  <a:schemeClr val="bg1"/>
                </a:solidFill>
                <a:latin typeface="Verdana"/>
                <a:cs typeface="Verdana"/>
              </a:rPr>
              <a:t>Footer</a:t>
            </a:r>
            <a:r>
              <a:rPr lang="en-US" sz="1000" i="1" baseline="0" dirty="0">
                <a:solidFill>
                  <a:schemeClr val="bg1"/>
                </a:solidFill>
                <a:latin typeface="Verdana"/>
                <a:cs typeface="Verdana"/>
              </a:rPr>
              <a:t> description area.</a:t>
            </a:r>
            <a:endParaRPr lang="en-US" sz="1000" i="1" dirty="0">
              <a:solidFill>
                <a:schemeClr val="bg1"/>
              </a:solidFill>
              <a:latin typeface="Verdana"/>
              <a:cs typeface="Verdana"/>
            </a:endParaRPr>
          </a:p>
        </p:txBody>
      </p:sp>
    </p:spTree>
    <p:extLst>
      <p:ext uri="{BB962C8B-B14F-4D97-AF65-F5344CB8AC3E}">
        <p14:creationId xmlns:p14="http://schemas.microsoft.com/office/powerpoint/2010/main" val="329525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0"/>
          <p:cNvSpPr txBox="1">
            <a:spLocks/>
          </p:cNvSpPr>
          <p:nvPr/>
        </p:nvSpPr>
        <p:spPr>
          <a:xfrm>
            <a:off x="344684" y="0"/>
            <a:ext cx="7570591" cy="866775"/>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200" dirty="0">
                <a:solidFill>
                  <a:srgbClr val="FEFEFE"/>
                </a:solidFill>
              </a:rPr>
              <a:t>COLD TEMPERATURE (FREEZE)</a:t>
            </a:r>
          </a:p>
        </p:txBody>
      </p:sp>
      <p:pic>
        <p:nvPicPr>
          <p:cNvPr id="5" name="Shape 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60942" y="2279976"/>
            <a:ext cx="5486399" cy="4114800"/>
          </a:xfrm>
          <a:prstGeom prst="rect">
            <a:avLst/>
          </a:prstGeom>
          <a:noFill/>
          <a:ln>
            <a:noFill/>
          </a:ln>
        </p:spPr>
      </p:pic>
      <p:sp>
        <p:nvSpPr>
          <p:cNvPr id="6" name="Shape 132"/>
          <p:cNvSpPr txBox="1"/>
          <p:nvPr/>
        </p:nvSpPr>
        <p:spPr>
          <a:xfrm>
            <a:off x="6890400" y="1270195"/>
            <a:ext cx="2253600" cy="2431800"/>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004C97"/>
                </a:solidFill>
              </a:rPr>
              <a:t>Chemical Control: </a:t>
            </a:r>
          </a:p>
          <a:p>
            <a:pPr lvl="0" algn="ctr">
              <a:spcBef>
                <a:spcPts val="0"/>
              </a:spcBef>
              <a:buNone/>
            </a:pPr>
            <a:r>
              <a:rPr lang="en-US" sz="1800" dirty="0">
                <a:solidFill>
                  <a:srgbClr val="004C97"/>
                </a:solidFill>
              </a:rPr>
              <a:t>No Treatment Listed </a:t>
            </a:r>
          </a:p>
          <a:p>
            <a:pPr lvl="0" algn="ctr">
              <a:spcBef>
                <a:spcPts val="0"/>
              </a:spcBef>
              <a:buNone/>
            </a:pPr>
            <a:endParaRPr sz="1800" dirty="0">
              <a:solidFill>
                <a:srgbClr val="004C97"/>
              </a:solidFill>
            </a:endParaRPr>
          </a:p>
          <a:p>
            <a:pPr lvl="0" algn="ctr">
              <a:spcBef>
                <a:spcPts val="0"/>
              </a:spcBef>
              <a:buNone/>
            </a:pPr>
            <a:endParaRPr sz="1800" dirty="0">
              <a:solidFill>
                <a:srgbClr val="004C97"/>
              </a:solidFill>
            </a:endParaRPr>
          </a:p>
          <a:p>
            <a:pPr lvl="0" algn="ctr">
              <a:spcBef>
                <a:spcPts val="0"/>
              </a:spcBef>
              <a:buNone/>
            </a:pPr>
            <a:r>
              <a:rPr lang="en-US" sz="1800" dirty="0">
                <a:solidFill>
                  <a:srgbClr val="004C97"/>
                </a:solidFill>
              </a:rPr>
              <a:t>Cultural Control: </a:t>
            </a:r>
          </a:p>
          <a:p>
            <a:pPr lvl="0" algn="ctr">
              <a:spcBef>
                <a:spcPts val="0"/>
              </a:spcBef>
              <a:buNone/>
            </a:pPr>
            <a:r>
              <a:rPr lang="en-US" sz="1800" dirty="0">
                <a:solidFill>
                  <a:srgbClr val="004C97"/>
                </a:solidFill>
              </a:rPr>
              <a:t>Correct / Adjust Temperature </a:t>
            </a:r>
          </a:p>
        </p:txBody>
      </p:sp>
      <p:sp>
        <p:nvSpPr>
          <p:cNvPr id="7" name="Shape 133"/>
          <p:cNvSpPr txBox="1"/>
          <p:nvPr/>
        </p:nvSpPr>
        <p:spPr>
          <a:xfrm>
            <a:off x="0" y="847725"/>
            <a:ext cx="2610300" cy="3582900"/>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4C97"/>
                </a:solidFill>
              </a:rPr>
              <a:t>Symptoms: </a:t>
            </a:r>
          </a:p>
          <a:p>
            <a:pPr lvl="0">
              <a:spcBef>
                <a:spcPts val="0"/>
              </a:spcBef>
              <a:buNone/>
            </a:pPr>
            <a:r>
              <a:rPr lang="en-US" sz="1800" dirty="0">
                <a:solidFill>
                  <a:srgbClr val="004C97"/>
                </a:solidFill>
              </a:rPr>
              <a:t>Cell damage occurs when plants are exposed to temperatures below their hardiness. </a:t>
            </a:r>
          </a:p>
        </p:txBody>
      </p:sp>
    </p:spTree>
    <p:extLst>
      <p:ext uri="{BB962C8B-B14F-4D97-AF65-F5344CB8AC3E}">
        <p14:creationId xmlns:p14="http://schemas.microsoft.com/office/powerpoint/2010/main" val="328903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8"/>
          <p:cNvSpPr txBox="1">
            <a:spLocks/>
          </p:cNvSpPr>
          <p:nvPr/>
        </p:nvSpPr>
        <p:spPr>
          <a:xfrm>
            <a:off x="278510" y="0"/>
            <a:ext cx="7729727" cy="828675"/>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chemeClr val="lt1"/>
              </a:buClr>
              <a:buSzPct val="25000"/>
              <a:buFont typeface="Cabin"/>
              <a:buNone/>
            </a:pPr>
            <a:r>
              <a:rPr lang="en-US" sz="3600">
                <a:solidFill>
                  <a:schemeClr val="lt1"/>
                </a:solidFill>
              </a:rPr>
              <a:t>COLD WATER DAMAGE </a:t>
            </a:r>
          </a:p>
        </p:txBody>
      </p:sp>
      <p:sp>
        <p:nvSpPr>
          <p:cNvPr id="4" name="Shape 139" descr="9k="/>
          <p:cNvSpPr/>
          <p:nvPr/>
        </p:nvSpPr>
        <p:spPr>
          <a:xfrm>
            <a:off x="5943600" y="3276600"/>
            <a:ext cx="304799" cy="3047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Font typeface="Arial"/>
              <a:buNone/>
            </a:pPr>
            <a:endParaRPr sz="1800" b="0" i="0" u="none" strike="noStrike" cap="none">
              <a:solidFill>
                <a:schemeClr val="lt1"/>
              </a:solidFill>
              <a:latin typeface="Arial"/>
              <a:ea typeface="Arial"/>
              <a:cs typeface="Arial"/>
              <a:sym typeface="Arial"/>
            </a:endParaRPr>
          </a:p>
        </p:txBody>
      </p:sp>
      <p:pic>
        <p:nvPicPr>
          <p:cNvPr id="5" name="Shape 140" descr="HouseplantsWater_Fig04"/>
          <p:cNvPicPr preferRelativeResize="0">
            <a:picLocks/>
          </p:cNvPicPr>
          <p:nvPr/>
        </p:nvPicPr>
        <p:blipFill rotWithShape="1">
          <a:blip r:embed="rId2">
            <a:alphaModFix/>
          </a:blip>
          <a:srcRect/>
          <a:stretch/>
        </p:blipFill>
        <p:spPr>
          <a:xfrm>
            <a:off x="1568401" y="1447800"/>
            <a:ext cx="5799136" cy="4525963"/>
          </a:xfrm>
          <a:prstGeom prst="rect">
            <a:avLst/>
          </a:prstGeom>
          <a:noFill/>
          <a:ln>
            <a:noFill/>
          </a:ln>
        </p:spPr>
      </p:pic>
      <p:sp>
        <p:nvSpPr>
          <p:cNvPr id="6" name="Shape 141"/>
          <p:cNvSpPr txBox="1"/>
          <p:nvPr/>
        </p:nvSpPr>
        <p:spPr>
          <a:xfrm>
            <a:off x="201564" y="1063625"/>
            <a:ext cx="1366837" cy="3416299"/>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lt1"/>
              </a:buClr>
              <a:buSzPct val="25000"/>
              <a:buFont typeface="Arial"/>
              <a:buNone/>
            </a:pPr>
            <a:r>
              <a:rPr lang="en-US" sz="1800" b="0" i="0" u="none" strike="noStrike" cap="none" dirty="0">
                <a:solidFill>
                  <a:srgbClr val="004C97"/>
                </a:solidFill>
                <a:latin typeface="Arial"/>
                <a:ea typeface="Arial"/>
                <a:cs typeface="Arial"/>
                <a:sym typeface="Arial"/>
              </a:rPr>
              <a:t>Caused by watering the </a:t>
            </a:r>
            <a:r>
              <a:rPr lang="en-US" sz="1800" dirty="0">
                <a:solidFill>
                  <a:srgbClr val="004C97"/>
                </a:solidFill>
              </a:rPr>
              <a:t>foliage</a:t>
            </a:r>
            <a:r>
              <a:rPr lang="en-US" sz="1800" b="0" i="0" u="none" strike="noStrike" cap="none" dirty="0">
                <a:solidFill>
                  <a:srgbClr val="004C97"/>
                </a:solidFill>
                <a:latin typeface="Arial"/>
                <a:ea typeface="Arial"/>
                <a:cs typeface="Arial"/>
                <a:sym typeface="Arial"/>
              </a:rPr>
              <a:t> of the plant with cold water.</a:t>
            </a:r>
          </a:p>
          <a:p>
            <a:pPr marL="0" marR="0" lvl="0" indent="0" rtl="0">
              <a:spcBef>
                <a:spcPts val="0"/>
              </a:spcBef>
              <a:spcAft>
                <a:spcPts val="0"/>
              </a:spcAft>
              <a:buClr>
                <a:schemeClr val="lt1"/>
              </a:buClr>
              <a:buFont typeface="Arial"/>
              <a:buNone/>
            </a:pPr>
            <a:endParaRPr sz="1800" b="0" i="0" u="none" strike="noStrike" cap="none" dirty="0">
              <a:solidFill>
                <a:srgbClr val="004C97"/>
              </a:solidFill>
              <a:latin typeface="Arial"/>
              <a:ea typeface="Arial"/>
              <a:cs typeface="Arial"/>
              <a:sym typeface="Arial"/>
            </a:endParaRPr>
          </a:p>
          <a:p>
            <a:pPr marL="0" marR="0" lvl="0" indent="0" rtl="0">
              <a:spcBef>
                <a:spcPts val="0"/>
              </a:spcBef>
              <a:buClr>
                <a:schemeClr val="lt1"/>
              </a:buClr>
              <a:buSzPct val="25000"/>
              <a:buFont typeface="Arial"/>
              <a:buNone/>
            </a:pPr>
            <a:r>
              <a:rPr lang="en-US" sz="1800" dirty="0">
                <a:solidFill>
                  <a:srgbClr val="004C97"/>
                </a:solidFill>
              </a:rPr>
              <a:t>Often</a:t>
            </a:r>
            <a:r>
              <a:rPr lang="en-US" sz="1800" b="0" i="0" u="none" strike="noStrike" cap="none" dirty="0">
                <a:solidFill>
                  <a:srgbClr val="004C97"/>
                </a:solidFill>
                <a:latin typeface="Arial"/>
                <a:ea typeface="Arial"/>
                <a:cs typeface="Arial"/>
                <a:sym typeface="Arial"/>
              </a:rPr>
              <a:t> occurs </a:t>
            </a:r>
            <a:r>
              <a:rPr lang="en-US" sz="1800" dirty="0">
                <a:solidFill>
                  <a:srgbClr val="004C97"/>
                </a:solidFill>
              </a:rPr>
              <a:t>on</a:t>
            </a:r>
            <a:r>
              <a:rPr lang="en-US" sz="1800" b="0" i="0" u="none" strike="noStrike" cap="none" dirty="0">
                <a:solidFill>
                  <a:srgbClr val="004C97"/>
                </a:solidFill>
                <a:latin typeface="Arial"/>
                <a:ea typeface="Arial"/>
                <a:cs typeface="Arial"/>
                <a:sym typeface="Arial"/>
              </a:rPr>
              <a:t> plants with hairy leaves. </a:t>
            </a:r>
          </a:p>
        </p:txBody>
      </p:sp>
      <p:sp>
        <p:nvSpPr>
          <p:cNvPr id="7" name="Shape 142"/>
          <p:cNvSpPr txBox="1"/>
          <p:nvPr/>
        </p:nvSpPr>
        <p:spPr>
          <a:xfrm>
            <a:off x="7367536" y="1657350"/>
            <a:ext cx="1890763"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Temperature </a:t>
            </a:r>
          </a:p>
        </p:txBody>
      </p:sp>
    </p:spTree>
    <p:extLst>
      <p:ext uri="{BB962C8B-B14F-4D97-AF65-F5344CB8AC3E}">
        <p14:creationId xmlns:p14="http://schemas.microsoft.com/office/powerpoint/2010/main" val="406377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7"/>
          <p:cNvSpPr txBox="1">
            <a:spLocks/>
          </p:cNvSpPr>
          <p:nvPr/>
        </p:nvSpPr>
        <p:spPr>
          <a:xfrm>
            <a:off x="0" y="0"/>
            <a:ext cx="7729800" cy="885524"/>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600">
                <a:solidFill>
                  <a:srgbClr val="FEFEFE"/>
                </a:solidFill>
              </a:rPr>
              <a:t>ETHYLENE DAMAGE</a:t>
            </a:r>
          </a:p>
          <a:p>
            <a:pPr algn="ctr" fontAlgn="auto">
              <a:lnSpc>
                <a:spcPct val="90000"/>
              </a:lnSpc>
              <a:spcBef>
                <a:spcPts val="0"/>
              </a:spcBef>
              <a:spcAft>
                <a:spcPts val="0"/>
              </a:spcAft>
              <a:buClr>
                <a:srgbClr val="FEFEFE"/>
              </a:buClr>
              <a:buSzPct val="25000"/>
              <a:buFont typeface="Cabin"/>
              <a:buNone/>
            </a:pPr>
            <a:r>
              <a:rPr lang="en-US" sz="1800"/>
              <a:t>(plant pictured on right)</a:t>
            </a:r>
          </a:p>
        </p:txBody>
      </p:sp>
      <p:sp>
        <p:nvSpPr>
          <p:cNvPr id="4" name="Shape 148"/>
          <p:cNvSpPr txBox="1"/>
          <p:nvPr/>
        </p:nvSpPr>
        <p:spPr>
          <a:xfrm>
            <a:off x="6439350" y="1234437"/>
            <a:ext cx="30000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No Treatment Listed  </a:t>
            </a:r>
          </a:p>
        </p:txBody>
      </p:sp>
      <p:pic>
        <p:nvPicPr>
          <p:cNvPr id="7" name="Shape 150"/>
          <p:cNvPicPr preferRelativeResize="0"/>
          <p:nvPr/>
        </p:nvPicPr>
        <p:blipFill>
          <a:blip r:embed="rId2">
            <a:alphaModFix/>
          </a:blip>
          <a:stretch>
            <a:fillRect/>
          </a:stretch>
        </p:blipFill>
        <p:spPr>
          <a:xfrm>
            <a:off x="1952624" y="986174"/>
            <a:ext cx="4848226" cy="4728825"/>
          </a:xfrm>
          <a:prstGeom prst="rect">
            <a:avLst/>
          </a:prstGeom>
          <a:noFill/>
          <a:ln>
            <a:noFill/>
          </a:ln>
        </p:spPr>
      </p:pic>
      <p:sp>
        <p:nvSpPr>
          <p:cNvPr id="8" name="Shape 149"/>
          <p:cNvSpPr txBox="1"/>
          <p:nvPr/>
        </p:nvSpPr>
        <p:spPr>
          <a:xfrm>
            <a:off x="75525" y="986175"/>
            <a:ext cx="1683900" cy="3107400"/>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4C97"/>
                </a:solidFill>
              </a:rPr>
              <a:t>Can cause a distorted corkscrew type of stem growth, curling of leaves, narrow leaves, abortion of buds and possible death of the plant. </a:t>
            </a:r>
          </a:p>
        </p:txBody>
      </p:sp>
    </p:spTree>
    <p:extLst>
      <p:ext uri="{BB962C8B-B14F-4D97-AF65-F5344CB8AC3E}">
        <p14:creationId xmlns:p14="http://schemas.microsoft.com/office/powerpoint/2010/main" val="30190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5"/>
          <p:cNvSpPr txBox="1">
            <a:spLocks/>
          </p:cNvSpPr>
          <p:nvPr/>
        </p:nvSpPr>
        <p:spPr>
          <a:xfrm>
            <a:off x="191399" y="0"/>
            <a:ext cx="7729800" cy="847725"/>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200" dirty="0">
                <a:solidFill>
                  <a:srgbClr val="FEFEFE"/>
                </a:solidFill>
              </a:rPr>
              <a:t>INSUFFICIENT WATER DAMAGE</a:t>
            </a:r>
          </a:p>
        </p:txBody>
      </p:sp>
      <p:pic>
        <p:nvPicPr>
          <p:cNvPr id="4" name="Shape 156"/>
          <p:cNvPicPr preferRelativeResize="0"/>
          <p:nvPr/>
        </p:nvPicPr>
        <p:blipFill rotWithShape="1">
          <a:blip r:embed="rId2">
            <a:alphaModFix/>
          </a:blip>
          <a:srcRect/>
          <a:stretch/>
        </p:blipFill>
        <p:spPr>
          <a:xfrm>
            <a:off x="2985406" y="2567440"/>
            <a:ext cx="5333093" cy="3893158"/>
          </a:xfrm>
          <a:prstGeom prst="rect">
            <a:avLst/>
          </a:prstGeom>
          <a:noFill/>
          <a:ln>
            <a:noFill/>
          </a:ln>
        </p:spPr>
      </p:pic>
      <p:sp>
        <p:nvSpPr>
          <p:cNvPr id="5" name="Shape 157"/>
          <p:cNvSpPr txBox="1"/>
          <p:nvPr/>
        </p:nvSpPr>
        <p:spPr>
          <a:xfrm>
            <a:off x="5181724" y="570125"/>
            <a:ext cx="30000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Correct/ Adjust Watering</a:t>
            </a:r>
          </a:p>
        </p:txBody>
      </p:sp>
      <p:sp>
        <p:nvSpPr>
          <p:cNvPr id="6" name="Shape 158"/>
          <p:cNvSpPr txBox="1"/>
          <p:nvPr/>
        </p:nvSpPr>
        <p:spPr>
          <a:xfrm>
            <a:off x="0" y="1433225"/>
            <a:ext cx="2510400" cy="4273800"/>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4C97"/>
                </a:solidFill>
              </a:rPr>
              <a:t>Plant will show signs of wilt, thus retarding photosynthesis and slowing plant growth. The elongation of young developing cells is reduced resulting in smaller leaves and shorter stem internodes. In extreme cases, the cells of leaf or petal margins may  die or leaves may abscise (fall off the plant).</a:t>
            </a:r>
          </a:p>
        </p:txBody>
      </p:sp>
    </p:spTree>
    <p:extLst>
      <p:ext uri="{BB962C8B-B14F-4D97-AF65-F5344CB8AC3E}">
        <p14:creationId xmlns:p14="http://schemas.microsoft.com/office/powerpoint/2010/main" val="250318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63"/>
          <p:cNvSpPr txBox="1">
            <a:spLocks/>
          </p:cNvSpPr>
          <p:nvPr/>
        </p:nvSpPr>
        <p:spPr>
          <a:xfrm>
            <a:off x="209830" y="1"/>
            <a:ext cx="7729727" cy="856648"/>
          </a:xfrm>
          <a:prstGeom prst="rect">
            <a:avLst/>
          </a:prstGeom>
          <a:solidFill>
            <a:srgbClr val="A69F8E">
              <a:alpha val="14901"/>
            </a:srgbClr>
          </a:solidFill>
          <a:ln w="31750" cap="sq" cmpd="sng">
            <a:solidFill>
              <a:srgbClr val="FEFEFE"/>
            </a:solidFill>
            <a:prstDash val="solid"/>
            <a:miter/>
            <a:headEnd type="none" w="med" len="med"/>
            <a:tailEnd type="none" w="med" len="med"/>
          </a:ln>
        </p:spPr>
        <p:txBody>
          <a:bodyPr vert="horz" lIns="182875" tIns="182875" rIns="182875" bIns="182875" anchor="ctr" anchorCtr="0">
            <a:noAutofit/>
          </a:bodyPr>
          <a:lstStyle>
            <a:lvl1pPr algn="l" defTabSz="914400" rtl="0" eaLnBrk="1" latinLnBrk="0" hangingPunct="1">
              <a:spcBef>
                <a:spcPct val="0"/>
              </a:spcBef>
              <a:buNone/>
              <a:defRPr sz="2400" b="1" i="0" kern="1200" cap="none" baseline="0">
                <a:solidFill>
                  <a:srgbClr val="FFFFFF"/>
                </a:solidFill>
                <a:latin typeface="Georgia"/>
                <a:ea typeface="+mj-ea"/>
                <a:cs typeface="Georgia"/>
              </a:defRPr>
            </a:lvl1pPr>
          </a:lstStyle>
          <a:p>
            <a:pPr algn="ctr" fontAlgn="auto">
              <a:lnSpc>
                <a:spcPct val="90000"/>
              </a:lnSpc>
              <a:spcBef>
                <a:spcPts val="0"/>
              </a:spcBef>
              <a:spcAft>
                <a:spcPts val="0"/>
              </a:spcAft>
              <a:buClr>
                <a:srgbClr val="FEFEFE"/>
              </a:buClr>
              <a:buSzPct val="25000"/>
              <a:buFont typeface="Cabin"/>
              <a:buNone/>
            </a:pPr>
            <a:r>
              <a:rPr lang="en-US" sz="3600">
                <a:solidFill>
                  <a:srgbClr val="FEFEFE"/>
                </a:solidFill>
              </a:rPr>
              <a:t>IRON DEFICIENCY</a:t>
            </a:r>
          </a:p>
          <a:p>
            <a:pPr algn="ctr" fontAlgn="auto">
              <a:lnSpc>
                <a:spcPct val="90000"/>
              </a:lnSpc>
              <a:spcBef>
                <a:spcPts val="0"/>
              </a:spcBef>
              <a:spcAft>
                <a:spcPts val="0"/>
              </a:spcAft>
              <a:buClr>
                <a:srgbClr val="FEFEFE"/>
              </a:buClr>
              <a:buSzPct val="25000"/>
              <a:buFont typeface="Cabin"/>
              <a:buNone/>
            </a:pPr>
            <a:r>
              <a:rPr lang="en-US" sz="1800"/>
              <a:t>(leaf pictured on the right) </a:t>
            </a:r>
          </a:p>
        </p:txBody>
      </p:sp>
      <p:pic>
        <p:nvPicPr>
          <p:cNvPr id="4" name="Shape 164"/>
          <p:cNvPicPr preferRelativeResize="0"/>
          <p:nvPr/>
        </p:nvPicPr>
        <p:blipFill rotWithShape="1">
          <a:blip r:embed="rId2">
            <a:alphaModFix/>
          </a:blip>
          <a:srcRect/>
          <a:stretch/>
        </p:blipFill>
        <p:spPr>
          <a:xfrm>
            <a:off x="2607294" y="1322754"/>
            <a:ext cx="6381600" cy="4467300"/>
          </a:xfrm>
          <a:prstGeom prst="rect">
            <a:avLst/>
          </a:prstGeom>
          <a:noFill/>
          <a:ln>
            <a:noFill/>
          </a:ln>
        </p:spPr>
      </p:pic>
      <p:sp>
        <p:nvSpPr>
          <p:cNvPr id="5" name="Shape 165"/>
          <p:cNvSpPr txBox="1"/>
          <p:nvPr/>
        </p:nvSpPr>
        <p:spPr>
          <a:xfrm>
            <a:off x="188149" y="3578302"/>
            <a:ext cx="2471400" cy="30000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004C97"/>
                </a:solidFill>
              </a:rPr>
              <a:t>Chemical Control: </a:t>
            </a:r>
          </a:p>
          <a:p>
            <a:pPr lvl="0" algn="ctr" rtl="0">
              <a:spcBef>
                <a:spcPts val="0"/>
              </a:spcBef>
              <a:buNone/>
            </a:pPr>
            <a:r>
              <a:rPr lang="en-US" sz="1800" dirty="0">
                <a:solidFill>
                  <a:srgbClr val="004C97"/>
                </a:solidFill>
              </a:rPr>
              <a:t>No Treatment Listed </a:t>
            </a:r>
          </a:p>
          <a:p>
            <a:pPr lvl="0" algn="ctr" rtl="0">
              <a:spcBef>
                <a:spcPts val="0"/>
              </a:spcBef>
              <a:buNone/>
            </a:pPr>
            <a:endParaRPr sz="1800" dirty="0">
              <a:solidFill>
                <a:srgbClr val="004C97"/>
              </a:solidFill>
            </a:endParaRPr>
          </a:p>
          <a:p>
            <a:pPr lvl="0" algn="ctr" rtl="0">
              <a:spcBef>
                <a:spcPts val="0"/>
              </a:spcBef>
              <a:buNone/>
            </a:pPr>
            <a:endParaRPr sz="1800" dirty="0">
              <a:solidFill>
                <a:srgbClr val="004C97"/>
              </a:solidFill>
            </a:endParaRPr>
          </a:p>
          <a:p>
            <a:pPr lvl="0" algn="ctr" rtl="0">
              <a:spcBef>
                <a:spcPts val="0"/>
              </a:spcBef>
              <a:buNone/>
            </a:pPr>
            <a:r>
              <a:rPr lang="en-US" sz="1800" dirty="0">
                <a:solidFill>
                  <a:srgbClr val="004C97"/>
                </a:solidFill>
              </a:rPr>
              <a:t>Cultural Control: </a:t>
            </a:r>
          </a:p>
          <a:p>
            <a:pPr lvl="0" algn="ctr" rtl="0">
              <a:spcBef>
                <a:spcPts val="0"/>
              </a:spcBef>
              <a:buNone/>
            </a:pPr>
            <a:r>
              <a:rPr lang="en-US" sz="1800" dirty="0">
                <a:solidFill>
                  <a:srgbClr val="004C97"/>
                </a:solidFill>
              </a:rPr>
              <a:t>Apply Complete Fertilizer</a:t>
            </a:r>
          </a:p>
        </p:txBody>
      </p:sp>
      <p:sp>
        <p:nvSpPr>
          <p:cNvPr id="6" name="Shape 166"/>
          <p:cNvSpPr txBox="1"/>
          <p:nvPr/>
        </p:nvSpPr>
        <p:spPr>
          <a:xfrm>
            <a:off x="314325" y="1037002"/>
            <a:ext cx="2219700" cy="4041300"/>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004C97"/>
                </a:solidFill>
              </a:rPr>
              <a:t>Interveinal chlorosis of young leaves. In late stages, the leaf blade may lose nearly all pigment taking on a white appearance and finally turning necrotic. </a:t>
            </a:r>
          </a:p>
        </p:txBody>
      </p:sp>
    </p:spTree>
    <p:extLst>
      <p:ext uri="{BB962C8B-B14F-4D97-AF65-F5344CB8AC3E}">
        <p14:creationId xmlns:p14="http://schemas.microsoft.com/office/powerpoint/2010/main" val="24200527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FA Inservice Master">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7460B7E68ED8CC43BF749F2C27615CF4" ma:contentTypeVersion="3" ma:contentTypeDescription="Create a new document." ma:contentTypeScope="" ma:versionID="09cfa358cf9e3bf1360d654bfd9537cb">
  <xsd:schema xmlns:xsd="http://www.w3.org/2001/XMLSchema" xmlns:xs="http://www.w3.org/2001/XMLSchema" xmlns:p="http://schemas.microsoft.com/office/2006/metadata/properties" targetNamespace="http://schemas.microsoft.com/office/2006/metadata/properties" ma:root="true" ma:fieldsID="2a276fbc7de9a4060e54dafc32f34ca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7A53E-A8F8-4613-A362-6AAE3EF4D9B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4C674B6-D552-4B5A-A71B-A21B6E1CBA71}">
  <ds:schemaRefs>
    <ds:schemaRef ds:uri="http://schemas.microsoft.com/office/2006/metadata/longProperties"/>
  </ds:schemaRefs>
</ds:datastoreItem>
</file>

<file path=customXml/itemProps3.xml><?xml version="1.0" encoding="utf-8"?>
<ds:datastoreItem xmlns:ds="http://schemas.openxmlformats.org/officeDocument/2006/customXml" ds:itemID="{7EA4FC5D-4954-4DC5-88E2-A50222147EE1}">
  <ds:schemaRefs>
    <ds:schemaRef ds:uri="http://schemas.microsoft.com/sharepoint/events"/>
  </ds:schemaRefs>
</ds:datastoreItem>
</file>

<file path=customXml/itemProps4.xml><?xml version="1.0" encoding="utf-8"?>
<ds:datastoreItem xmlns:ds="http://schemas.openxmlformats.org/officeDocument/2006/customXml" ds:itemID="{3F710EAF-F4C6-4A46-A6B8-F7C11BBEF06D}">
  <ds:schemaRefs>
    <ds:schemaRef ds:uri="http://schemas.microsoft.com/sharepoint/v3/contenttype/forms"/>
  </ds:schemaRefs>
</ds:datastoreItem>
</file>

<file path=customXml/itemProps5.xml><?xml version="1.0" encoding="utf-8"?>
<ds:datastoreItem xmlns:ds="http://schemas.openxmlformats.org/officeDocument/2006/customXml" ds:itemID="{E187F941-AA98-4390-A047-366F28955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Angles.thmx</Template>
  <TotalTime>11966</TotalTime>
  <Words>1868</Words>
  <Application>Microsoft Office PowerPoint</Application>
  <PresentationFormat>On-screen Show (4:3)</PresentationFormat>
  <Paragraphs>290</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Franklin Gothic Book</vt:lpstr>
      <vt:lpstr>Arial</vt:lpstr>
      <vt:lpstr>Cabin</vt:lpstr>
      <vt:lpstr>Wingdings</vt:lpstr>
      <vt:lpstr>Verdana</vt:lpstr>
      <vt:lpstr>Franklin Gothic Medium</vt:lpstr>
      <vt:lpstr>Georgia</vt:lpstr>
      <vt:lpstr>FFA Inservice Master</vt:lpstr>
      <vt:lpstr>PowerPoint Presentation</vt:lpstr>
      <vt:lpstr>PowerPoint Presentation</vt:lpstr>
      <vt:lpstr>PowerPoint Presentation</vt:lpstr>
      <vt:lpstr>Classification:  NUTRITIONAL AND ENVIRONMENTAL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FFA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Ann Johnson</cp:lastModifiedBy>
  <cp:revision>395</cp:revision>
  <cp:lastPrinted>2017-04-19T14:17:08Z</cp:lastPrinted>
  <dcterms:created xsi:type="dcterms:W3CDTF">2007-01-30T15:01:20Z</dcterms:created>
  <dcterms:modified xsi:type="dcterms:W3CDTF">2019-04-10T18:03:31Z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Basic Excel Workbook</vt:lpwstr>
  </property>
  <property fmtid="{D5CDD505-2E9C-101B-9397-08002B2CF9AE}" pid="3" name="ContentTypeId">
    <vt:lpwstr>0x0101007460B7E68ED8CC43BF749F2C27615CF4</vt:lpwstr>
  </property>
  <property fmtid="{D5CDD505-2E9C-101B-9397-08002B2CF9AE}" pid="4" name="_dlc_DocIdItemGuid">
    <vt:lpwstr>9e52d977-c5df-4657-942e-5d9e3f408f2b</vt:lpwstr>
  </property>
  <property fmtid="{D5CDD505-2E9C-101B-9397-08002B2CF9AE}" pid="5" name="_dlc_DocId">
    <vt:lpwstr>6HAXTY5FZTHJ-43-2014</vt:lpwstr>
  </property>
  <property fmtid="{D5CDD505-2E9C-101B-9397-08002B2CF9AE}" pid="6" name="_dlc_DocIdUrl">
    <vt:lpwstr>https://ffanet.ffa.org/sites/collaboration/edresources/_layouts/15/DocIdRedir.aspx?ID=6HAXTY5FZTHJ-43-2014, 6HAXTY5FZTHJ-43-2014</vt:lpwstr>
  </property>
</Properties>
</file>