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9" r:id="rId3"/>
    <p:sldId id="257" r:id="rId4"/>
    <p:sldId id="258" r:id="rId5"/>
    <p:sldId id="259" r:id="rId6"/>
    <p:sldId id="268" r:id="rId7"/>
    <p:sldId id="260" r:id="rId8"/>
    <p:sldId id="261" r:id="rId9"/>
    <p:sldId id="262" r:id="rId10"/>
    <p:sldId id="263" r:id="rId11"/>
    <p:sldId id="266" r:id="rId12"/>
    <p:sldId id="264" r:id="rId13"/>
    <p:sldId id="265" r:id="rId14"/>
    <p:sldId id="267" r:id="rId15"/>
    <p:sldId id="270" r:id="rId16"/>
    <p:sldId id="271" r:id="rId17"/>
    <p:sldId id="272" r:id="rId18"/>
    <p:sldId id="273" r:id="rId19"/>
    <p:sldId id="275"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54" autoAdjust="0"/>
  </p:normalViewPr>
  <p:slideViewPr>
    <p:cSldViewPr snapToGrid="0">
      <p:cViewPr varScale="1">
        <p:scale>
          <a:sx n="57" d="100"/>
          <a:sy n="57" d="100"/>
        </p:scale>
        <p:origin x="1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01AAC-B18C-4A50-83AE-C04DF275C490}"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4CA4-FD4E-442D-AFD4-6D235213568F}" type="slidenum">
              <a:rPr lang="en-US" smtClean="0"/>
              <a:t>‹#›</a:t>
            </a:fld>
            <a:endParaRPr lang="en-US"/>
          </a:p>
        </p:txBody>
      </p:sp>
    </p:spTree>
    <p:extLst>
      <p:ext uri="{BB962C8B-B14F-4D97-AF65-F5344CB8AC3E}">
        <p14:creationId xmlns:p14="http://schemas.microsoft.com/office/powerpoint/2010/main" val="202911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Angus cattle in</a:t>
            </a:r>
            <a:r>
              <a:rPr lang="en-US" baseline="0" dirty="0" smtClean="0"/>
              <a:t> the US were imported by George Grant around 1873. Angus are the most popular purebred cattle in the US due largely to CAB. </a:t>
            </a:r>
          </a:p>
          <a:p>
            <a:endParaRPr lang="en-US" baseline="0" dirty="0" smtClean="0"/>
          </a:p>
          <a:p>
            <a:r>
              <a:rPr lang="en-US" baseline="0" dirty="0" smtClean="0"/>
              <a:t>Angus are moderate cattle that yield carcasses with a high degree of marbling. </a:t>
            </a:r>
          </a:p>
        </p:txBody>
      </p:sp>
      <p:sp>
        <p:nvSpPr>
          <p:cNvPr id="4" name="Slide Number Placeholder 3"/>
          <p:cNvSpPr>
            <a:spLocks noGrp="1"/>
          </p:cNvSpPr>
          <p:nvPr>
            <p:ph type="sldNum" sz="quarter" idx="10"/>
          </p:nvPr>
        </p:nvSpPr>
        <p:spPr/>
        <p:txBody>
          <a:bodyPr/>
          <a:lstStyle/>
          <a:p>
            <a:fld id="{1DFA4CA4-FD4E-442D-AFD4-6D235213568F}" type="slidenum">
              <a:rPr lang="en-US" smtClean="0"/>
              <a:t>3</a:t>
            </a:fld>
            <a:endParaRPr lang="en-US"/>
          </a:p>
        </p:txBody>
      </p:sp>
    </p:spTree>
    <p:extLst>
      <p:ext uri="{BB962C8B-B14F-4D97-AF65-F5344CB8AC3E}">
        <p14:creationId xmlns:p14="http://schemas.microsoft.com/office/powerpoint/2010/main" val="85763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liked</a:t>
            </a:r>
            <a:r>
              <a:rPr lang="en-US" baseline="0" dirty="0" smtClean="0"/>
              <a:t> for their </a:t>
            </a:r>
          </a:p>
          <a:p>
            <a:pPr marL="171450" indent="-171450">
              <a:buFont typeface="Arial" panose="020B0604020202020204" pitchFamily="34" charset="0"/>
              <a:buChar char="•"/>
            </a:pPr>
            <a:r>
              <a:rPr lang="en-US" baseline="0" dirty="0" smtClean="0"/>
              <a:t>Hardiness</a:t>
            </a:r>
          </a:p>
          <a:p>
            <a:pPr marL="171450" indent="-171450">
              <a:buFont typeface="Arial" panose="020B0604020202020204" pitchFamily="34" charset="0"/>
              <a:buChar char="•"/>
            </a:pPr>
            <a:r>
              <a:rPr lang="en-US" baseline="0" dirty="0" smtClean="0"/>
              <a:t>Heat Tolerance</a:t>
            </a:r>
          </a:p>
          <a:p>
            <a:pPr marL="171450" indent="-171450">
              <a:buFont typeface="Arial" panose="020B0604020202020204" pitchFamily="34" charset="0"/>
              <a:buChar char="•"/>
            </a:pPr>
            <a:r>
              <a:rPr lang="en-US" baseline="0" dirty="0" smtClean="0"/>
              <a:t>Resistance to Diseases &amp; Insects</a:t>
            </a:r>
          </a:p>
          <a:p>
            <a:pPr marL="171450" indent="-171450">
              <a:buFont typeface="Arial" panose="020B0604020202020204" pitchFamily="34" charset="0"/>
              <a:buChar char="•"/>
            </a:pPr>
            <a:r>
              <a:rPr lang="en-US" baseline="0" dirty="0" smtClean="0"/>
              <a:t>Foraging ability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Used in many crossbreeding situations and development of breeds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Un </a:t>
            </a:r>
            <a:r>
              <a:rPr lang="en-US" baseline="0" dirty="0" err="1" smtClean="0"/>
              <a:t>predicatable</a:t>
            </a:r>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12</a:t>
            </a:fld>
            <a:endParaRPr lang="en-US"/>
          </a:p>
        </p:txBody>
      </p:sp>
    </p:spTree>
    <p:extLst>
      <p:ext uri="{BB962C8B-B14F-4D97-AF65-F5344CB8AC3E}">
        <p14:creationId xmlns:p14="http://schemas.microsoft.com/office/powerpoint/2010/main" val="416507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13</a:t>
            </a:fld>
            <a:endParaRPr lang="en-US"/>
          </a:p>
        </p:txBody>
      </p:sp>
    </p:spTree>
    <p:extLst>
      <p:ext uri="{BB962C8B-B14F-4D97-AF65-F5344CB8AC3E}">
        <p14:creationId xmlns:p14="http://schemas.microsoft.com/office/powerpoint/2010/main" val="191443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Hereford Cattl</a:t>
            </a:r>
            <a:r>
              <a:rPr lang="en-US" baseline="0" dirty="0" smtClean="0"/>
              <a:t>e originated in Hereford County in England. The first Hereford cattle in the US were imported by Henry Clay to Kentucky. The first purebred Hereford herd was believed to be established around 1840 in New York. </a:t>
            </a:r>
          </a:p>
          <a:p>
            <a:endParaRPr lang="en-US" baseline="0" dirty="0" smtClean="0"/>
          </a:p>
          <a:p>
            <a:r>
              <a:rPr lang="en-US" baseline="0" dirty="0" smtClean="0"/>
              <a:t>Instrumental in improving cattle in the west. </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4</a:t>
            </a:fld>
            <a:endParaRPr lang="en-US"/>
          </a:p>
        </p:txBody>
      </p:sp>
    </p:spTree>
    <p:extLst>
      <p:ext uri="{BB962C8B-B14F-4D97-AF65-F5344CB8AC3E}">
        <p14:creationId xmlns:p14="http://schemas.microsoft.com/office/powerpoint/2010/main" val="104499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in Iowa in 1901 by Warren Gammon. Gammon located 4 Hereford Bulls and 10 Hereford</a:t>
            </a:r>
            <a:r>
              <a:rPr lang="en-US" baseline="0" dirty="0" smtClean="0"/>
              <a:t> cows that carried the polled gene and mated them to form the breed. </a:t>
            </a:r>
            <a:endParaRPr lang="en-US" dirty="0" smtClean="0"/>
          </a:p>
          <a:p>
            <a:endParaRPr lang="en-US" dirty="0" smtClean="0"/>
          </a:p>
          <a:p>
            <a:r>
              <a:rPr lang="en-US" dirty="0" smtClean="0"/>
              <a:t>Gammon Barn @ Iowa</a:t>
            </a:r>
            <a:r>
              <a:rPr lang="en-US" baseline="0" dirty="0" smtClean="0"/>
              <a:t> State Fair w/ Polled Hereford Hall of Fame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5</a:t>
            </a:fld>
            <a:endParaRPr lang="en-US"/>
          </a:p>
        </p:txBody>
      </p:sp>
    </p:spTree>
    <p:extLst>
      <p:ext uri="{BB962C8B-B14F-4D97-AF65-F5344CB8AC3E}">
        <p14:creationId xmlns:p14="http://schemas.microsoft.com/office/powerpoint/2010/main" val="270681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oldest</a:t>
            </a:r>
            <a:r>
              <a:rPr lang="en-US" baseline="0" dirty="0" smtClean="0"/>
              <a:t> breeds of pure-bred cattle. Developed around 1600 in Northern England. First imported to Virginia in 1783. Typically have a great disposition and are good </a:t>
            </a:r>
            <a:r>
              <a:rPr lang="en-US" baseline="0" dirty="0" err="1" smtClean="0"/>
              <a:t>milkers</a:t>
            </a:r>
            <a:r>
              <a:rPr lang="en-US" baseline="0" dirty="0" smtClean="0"/>
              <a:t> and very maternal. </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6</a:t>
            </a:fld>
            <a:endParaRPr lang="en-US"/>
          </a:p>
        </p:txBody>
      </p:sp>
    </p:spTree>
    <p:extLst>
      <p:ext uri="{BB962C8B-B14F-4D97-AF65-F5344CB8AC3E}">
        <p14:creationId xmlns:p14="http://schemas.microsoft.com/office/powerpoint/2010/main" val="93014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by a group</a:t>
            </a:r>
            <a:r>
              <a:rPr lang="en-US" baseline="0" dirty="0" smtClean="0"/>
              <a:t> of breeders in Montana, Wyoming, and Idaho in the 1950’s. Breed Association was formed in 1954. Established through mating of red, angus cattle. Tend to be more heat tolerant than angus cattle. </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7</a:t>
            </a:fld>
            <a:endParaRPr lang="en-US"/>
          </a:p>
        </p:txBody>
      </p:sp>
    </p:spTree>
    <p:extLst>
      <p:ext uri="{BB962C8B-B14F-4D97-AF65-F5344CB8AC3E}">
        <p14:creationId xmlns:p14="http://schemas.microsoft.com/office/powerpoint/2010/main" val="175438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breed developed</a:t>
            </a:r>
            <a:r>
              <a:rPr lang="en-US" baseline="0" dirty="0" smtClean="0"/>
              <a:t> in central France. First imported to the US by the King Ranch in 1936. Was first imported to add frame size and muscling into cattle. </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8</a:t>
            </a:fld>
            <a:endParaRPr lang="en-US"/>
          </a:p>
        </p:txBody>
      </p:sp>
    </p:spTree>
    <p:extLst>
      <p:ext uri="{BB962C8B-B14F-4D97-AF65-F5344CB8AC3E}">
        <p14:creationId xmlns:p14="http://schemas.microsoft.com/office/powerpoint/2010/main" val="366917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arrived in the US when semen was imported from Canada in 1968.</a:t>
            </a:r>
          </a:p>
          <a:p>
            <a:endParaRPr lang="en-US" dirty="0" smtClean="0"/>
          </a:p>
          <a:p>
            <a:r>
              <a:rPr lang="en-US" dirty="0" smtClean="0"/>
              <a:t>Lean</a:t>
            </a:r>
            <a:r>
              <a:rPr lang="en-US" baseline="0" dirty="0" smtClean="0"/>
              <a:t> carcasses with large loins. </a:t>
            </a:r>
          </a:p>
          <a:p>
            <a:endParaRPr lang="en-US" baseline="0" dirty="0" smtClean="0"/>
          </a:p>
          <a:p>
            <a:r>
              <a:rPr lang="en-US" baseline="0" dirty="0" smtClean="0"/>
              <a:t>Black Now </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9</a:t>
            </a:fld>
            <a:endParaRPr lang="en-US"/>
          </a:p>
        </p:txBody>
      </p:sp>
    </p:spTree>
    <p:extLst>
      <p:ext uri="{BB962C8B-B14F-4D97-AF65-F5344CB8AC3E}">
        <p14:creationId xmlns:p14="http://schemas.microsoft.com/office/powerpoint/2010/main" val="8028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Simmentals were brought</a:t>
            </a:r>
            <a:r>
              <a:rPr lang="en-US" baseline="0" dirty="0" smtClean="0"/>
              <a:t> to the US from Canada in 1969. </a:t>
            </a:r>
          </a:p>
          <a:p>
            <a:endParaRPr lang="en-US" baseline="0" dirty="0" smtClean="0"/>
          </a:p>
          <a:p>
            <a:r>
              <a:rPr lang="en-US" baseline="0" dirty="0" smtClean="0"/>
              <a:t>Originally in Switzerland they were used for make purposes including milk, meat, and draft. </a:t>
            </a:r>
          </a:p>
          <a:p>
            <a:endParaRPr lang="en-US" baseline="0" dirty="0" smtClean="0"/>
          </a:p>
          <a:p>
            <a:r>
              <a:rPr lang="en-US" baseline="0" dirty="0" smtClean="0"/>
              <a:t>Black Now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10</a:t>
            </a:fld>
            <a:endParaRPr lang="en-US"/>
          </a:p>
        </p:txBody>
      </p:sp>
    </p:spTree>
    <p:extLst>
      <p:ext uri="{BB962C8B-B14F-4D97-AF65-F5344CB8AC3E}">
        <p14:creationId xmlns:p14="http://schemas.microsoft.com/office/powerpoint/2010/main" val="4581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Brought</a:t>
            </a:r>
            <a:r>
              <a:rPr lang="en-US" baseline="0" dirty="0" smtClean="0"/>
              <a:t> from Mexico in the 1800s by Spanish Explorers. </a:t>
            </a:r>
          </a:p>
          <a:p>
            <a:endParaRPr lang="en-US" baseline="0" dirty="0" smtClean="0"/>
          </a:p>
          <a:p>
            <a:r>
              <a:rPr lang="en-US" baseline="0" dirty="0" smtClean="0"/>
              <a:t>Very High Fertility cattle </a:t>
            </a:r>
          </a:p>
          <a:p>
            <a:endParaRPr lang="en-US" baseline="0" dirty="0" smtClean="0"/>
          </a:p>
          <a:p>
            <a:r>
              <a:rPr lang="en-US" baseline="0" dirty="0" smtClean="0"/>
              <a:t>Slow growth but excellent foragers and very durable cattle’</a:t>
            </a:r>
            <a:endParaRPr lang="en-US" dirty="0"/>
          </a:p>
        </p:txBody>
      </p:sp>
      <p:sp>
        <p:nvSpPr>
          <p:cNvPr id="4" name="Slide Number Placeholder 3"/>
          <p:cNvSpPr>
            <a:spLocks noGrp="1"/>
          </p:cNvSpPr>
          <p:nvPr>
            <p:ph type="sldNum" sz="quarter" idx="10"/>
          </p:nvPr>
        </p:nvSpPr>
        <p:spPr/>
        <p:txBody>
          <a:bodyPr/>
          <a:lstStyle/>
          <a:p>
            <a:fld id="{1DFA4CA4-FD4E-442D-AFD4-6D235213568F}" type="slidenum">
              <a:rPr lang="en-US" smtClean="0"/>
              <a:t>11</a:t>
            </a:fld>
            <a:endParaRPr lang="en-US"/>
          </a:p>
        </p:txBody>
      </p:sp>
    </p:spTree>
    <p:extLst>
      <p:ext uri="{BB962C8B-B14F-4D97-AF65-F5344CB8AC3E}">
        <p14:creationId xmlns:p14="http://schemas.microsoft.com/office/powerpoint/2010/main" val="3300874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416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74216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8649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A5BCCF5-A16E-413B-836F-A543FFBE2B3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0070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1866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7E9DE7-47A8-40DB-B084-2A1C5F8F84A2}"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968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7E9DE7-47A8-40DB-B084-2A1C5F8F84A2}"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8797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41818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67E9DE7-47A8-40DB-B084-2A1C5F8F84A2}" type="datetimeFigureOut">
              <a:rPr lang="en-US" smtClean="0"/>
              <a:t>8/25/2016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A5BCCF5-A16E-413B-836F-A543FFBE2B3D}" type="slidenum">
              <a:rPr lang="en-US" smtClean="0"/>
              <a:t>‹#›</a:t>
            </a:fld>
            <a:endParaRPr lang="en-US"/>
          </a:p>
        </p:txBody>
      </p:sp>
    </p:spTree>
    <p:extLst>
      <p:ext uri="{BB962C8B-B14F-4D97-AF65-F5344CB8AC3E}">
        <p14:creationId xmlns:p14="http://schemas.microsoft.com/office/powerpoint/2010/main" val="605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40972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E9DE7-47A8-40DB-B084-2A1C5F8F84A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43873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2391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7E9DE7-47A8-40DB-B084-2A1C5F8F84A2}"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4737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7E9DE7-47A8-40DB-B084-2A1C5F8F84A2}"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41080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67E9DE7-47A8-40DB-B084-2A1C5F8F84A2}"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40955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67003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08104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7E9DE7-47A8-40DB-B084-2A1C5F8F84A2}" type="datetimeFigureOut">
              <a:rPr lang="en-US" smtClean="0"/>
              <a:t>8/25/2016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A5BCCF5-A16E-413B-836F-A543FFBE2B3D}" type="slidenum">
              <a:rPr lang="en-US" smtClean="0"/>
              <a:t>‹#›</a:t>
            </a:fld>
            <a:endParaRPr lang="en-US"/>
          </a:p>
        </p:txBody>
      </p:sp>
    </p:spTree>
    <p:extLst>
      <p:ext uri="{BB962C8B-B14F-4D97-AF65-F5344CB8AC3E}">
        <p14:creationId xmlns:p14="http://schemas.microsoft.com/office/powerpoint/2010/main" val="24294831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Breeds of Beef Cattle</a:t>
            </a:r>
            <a:endParaRPr lang="en-US" dirty="0"/>
          </a:p>
        </p:txBody>
      </p:sp>
      <p:pic>
        <p:nvPicPr>
          <p:cNvPr id="4" name="Picture 2" descr="http://billingsleyangusfarm.com/wp-content/uploads/2014/06/DLB-Miss-Krugerrand-004-Billingsley-Ang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8180"/>
            <a:ext cx="2141856" cy="13297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upload.wikimedia.org/wikipedia/commons/f/f3/Hereford_bull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857" y="749185"/>
            <a:ext cx="1980556" cy="1328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jennifermackenzie.co.uk/2006/01/Turton2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1" y="4787920"/>
            <a:ext cx="2429355" cy="1328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es-predestined.com/Photos/Hereford/Sires/CES-WCF-JWS-Hale-3008-E92-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233" y="4787920"/>
            <a:ext cx="2117756" cy="1328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ischerredangus.com/pictures/RedAngus908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989" y="4787920"/>
            <a:ext cx="2420343" cy="13288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encrypted-tbn2.gstatic.com/images?q=tbn:ANd9GcRALelsCD5XGH_oFZSaKfvNsHPVNUSn3xB6ZIaMijBNWGXGJ3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2412" y="767018"/>
            <a:ext cx="1968079" cy="13109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jalexherd.com/files/images/goodcows/Good%20cows/heifers%20AUGUST%202011%201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3332" y="4787920"/>
            <a:ext cx="2664509" cy="1325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mmental.org/site/images/stories/science/fleck%20cow%20cal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17841" y="4787920"/>
            <a:ext cx="2574159" cy="13175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texaslonghorn.com/pr/photos/S_534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0492" y="757280"/>
            <a:ext cx="1982698" cy="132067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morenoranches.com/wp-content/uploads/2014/08/slide11-e140699619949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073190" y="748180"/>
            <a:ext cx="2176279" cy="131810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kidscowsandmore.org/wp-content/uploads/2010/10/Beef-MC-Something-Special-129W14-We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49470" y="748179"/>
            <a:ext cx="1942530" cy="131810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lundbergcattleservices.com/wp-content/uploads/2015/01/Lundberg-Cattle-Service-Santa-Gertrudis-femal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406989" y="2755611"/>
            <a:ext cx="2075599" cy="135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2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Simmental</a:t>
            </a:r>
            <a:endParaRPr lang="en-US" dirty="0"/>
          </a:p>
        </p:txBody>
      </p:sp>
      <p:pic>
        <p:nvPicPr>
          <p:cNvPr id="10242" name="Picture 2" descr="http://simmental.org/site/images/stories/science/fleck%20cow%20ca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098" y="2347911"/>
            <a:ext cx="7206027" cy="4014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8941" y="2524259"/>
            <a:ext cx="3606084"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Western Switzerland </a:t>
            </a:r>
          </a:p>
          <a:p>
            <a:pPr marL="285750" indent="-285750">
              <a:buFont typeface="Arial" panose="020B0604020202020204" pitchFamily="34" charset="0"/>
              <a:buChar char="•"/>
            </a:pPr>
            <a:r>
              <a:rPr lang="en-US" sz="2000" dirty="0" smtClean="0"/>
              <a:t>Originally dual purpose </a:t>
            </a:r>
            <a:endParaRPr lang="en-US" sz="2000" dirty="0" smtClean="0"/>
          </a:p>
          <a:p>
            <a:pPr marL="285750" indent="-285750">
              <a:buFont typeface="Arial" panose="020B0604020202020204" pitchFamily="34" charset="0"/>
              <a:buChar char="•"/>
            </a:pPr>
            <a:r>
              <a:rPr lang="en-US" sz="2000" dirty="0" smtClean="0"/>
              <a:t>Cream colored face with a red, yellow, or spotted body</a:t>
            </a:r>
            <a:endParaRPr lang="en-US" dirty="0"/>
          </a:p>
          <a:p>
            <a:pPr marL="285750" indent="-285750">
              <a:buFont typeface="Arial" panose="020B0604020202020204" pitchFamily="34" charset="0"/>
              <a:buChar char="•"/>
            </a:pPr>
            <a:r>
              <a:rPr lang="en-US" sz="2000" dirty="0" smtClean="0"/>
              <a:t>Large Framed, Lean Carcass</a:t>
            </a:r>
            <a:endParaRPr lang="en-US" sz="2000" dirty="0" smtClean="0"/>
          </a:p>
        </p:txBody>
      </p:sp>
    </p:spTree>
    <p:extLst>
      <p:ext uri="{BB962C8B-B14F-4D97-AF65-F5344CB8AC3E}">
        <p14:creationId xmlns:p14="http://schemas.microsoft.com/office/powerpoint/2010/main" val="240802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Longhorn</a:t>
            </a:r>
            <a:endParaRPr lang="en-US" dirty="0"/>
          </a:p>
        </p:txBody>
      </p:sp>
      <p:pic>
        <p:nvPicPr>
          <p:cNvPr id="11266" name="Picture 2" descr="http://www.texaslonghorn.com/pr/photos/S_5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674" y="2133600"/>
            <a:ext cx="6759575" cy="45025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from Mexican brush cattle</a:t>
            </a:r>
          </a:p>
          <a:p>
            <a:pPr marL="285750" indent="-285750">
              <a:buFont typeface="Arial" panose="020B0604020202020204" pitchFamily="34" charset="0"/>
              <a:buChar char="•"/>
            </a:pPr>
            <a:r>
              <a:rPr lang="en-US" sz="2000" dirty="0" smtClean="0"/>
              <a:t>Very hardy cattle</a:t>
            </a:r>
          </a:p>
          <a:p>
            <a:pPr marL="285750" indent="-285750">
              <a:buFont typeface="Arial" panose="020B0604020202020204" pitchFamily="34" charset="0"/>
              <a:buChar char="•"/>
            </a:pPr>
            <a:r>
              <a:rPr lang="en-US" sz="2000" dirty="0" smtClean="0"/>
              <a:t>Popular on the range</a:t>
            </a:r>
          </a:p>
          <a:p>
            <a:pPr marL="285750" indent="-285750">
              <a:buFont typeface="Arial" panose="020B0604020202020204" pitchFamily="34" charset="0"/>
              <a:buChar char="•"/>
            </a:pPr>
            <a:r>
              <a:rPr lang="en-US" sz="2000" dirty="0" smtClean="0"/>
              <a:t>Today used as pasture pets and rodeo stock </a:t>
            </a:r>
            <a:endParaRPr lang="en-US" sz="2000" dirty="0" smtClean="0"/>
          </a:p>
        </p:txBody>
      </p:sp>
    </p:spTree>
    <p:extLst>
      <p:ext uri="{BB962C8B-B14F-4D97-AF65-F5344CB8AC3E}">
        <p14:creationId xmlns:p14="http://schemas.microsoft.com/office/powerpoint/2010/main" val="260700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Brahman</a:t>
            </a:r>
            <a:endParaRPr lang="en-US" dirty="0"/>
          </a:p>
        </p:txBody>
      </p:sp>
      <p:pic>
        <p:nvPicPr>
          <p:cNvPr id="12290" name="Picture 2" descr="http://www.morenoranches.com/wp-content/uploads/2014/08/slide11-e14069961994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837" y="2343150"/>
            <a:ext cx="7313164" cy="4076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the US, but very similar to Zebu cattle of India </a:t>
            </a:r>
          </a:p>
          <a:p>
            <a:pPr marL="285750" indent="-285750">
              <a:buFont typeface="Arial" panose="020B0604020202020204" pitchFamily="34" charset="0"/>
              <a:buChar char="•"/>
            </a:pPr>
            <a:r>
              <a:rPr lang="en-US" sz="2000" dirty="0" smtClean="0"/>
              <a:t>Can be gray to black and red </a:t>
            </a:r>
            <a:endParaRPr lang="en-US" sz="2000" dirty="0" smtClean="0"/>
          </a:p>
          <a:p>
            <a:pPr marL="285750" indent="-285750">
              <a:buFont typeface="Arial" panose="020B0604020202020204" pitchFamily="34" charset="0"/>
              <a:buChar char="•"/>
            </a:pPr>
            <a:r>
              <a:rPr lang="en-US" sz="2000" dirty="0" smtClean="0"/>
              <a:t>Developed in the mid 1800’s to early 1900’s</a:t>
            </a:r>
          </a:p>
          <a:p>
            <a:pPr marL="285750" indent="-285750">
              <a:buFont typeface="Arial" panose="020B0604020202020204" pitchFamily="34" charset="0"/>
              <a:buChar char="•"/>
            </a:pPr>
            <a:r>
              <a:rPr lang="en-US" sz="2000" dirty="0" smtClean="0"/>
              <a:t>Hardy &amp; Resistant cattle </a:t>
            </a:r>
            <a:endParaRPr lang="en-US" sz="2000" dirty="0" smtClean="0"/>
          </a:p>
        </p:txBody>
      </p:sp>
    </p:spTree>
    <p:extLst>
      <p:ext uri="{BB962C8B-B14F-4D97-AF65-F5344CB8AC3E}">
        <p14:creationId xmlns:p14="http://schemas.microsoft.com/office/powerpoint/2010/main" val="3951842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Brangus</a:t>
            </a:r>
            <a:endParaRPr lang="en-US" dirty="0"/>
          </a:p>
        </p:txBody>
      </p:sp>
      <p:pic>
        <p:nvPicPr>
          <p:cNvPr id="13314" name="Picture 2" descr="http://www.kidscowsandmore.org/wp-content/uploads/2010/10/Beef-MC-Something-Special-129W14-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723" y="2344572"/>
            <a:ext cx="6061229" cy="4179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4708659"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the US by LSU</a:t>
            </a:r>
            <a:r>
              <a:rPr lang="en-US" sz="2000" dirty="0"/>
              <a:t> </a:t>
            </a:r>
            <a:r>
              <a:rPr lang="en-US" sz="2000" dirty="0" smtClean="0"/>
              <a:t>in 1912</a:t>
            </a:r>
          </a:p>
          <a:p>
            <a:pPr marL="285750" indent="-285750">
              <a:buFont typeface="Arial" panose="020B0604020202020204" pitchFamily="34" charset="0"/>
              <a:buChar char="•"/>
            </a:pPr>
            <a:r>
              <a:rPr lang="en-US" sz="2000" dirty="0" smtClean="0"/>
              <a:t>Developed out of Angus and Brahman cattle</a:t>
            </a:r>
          </a:p>
          <a:p>
            <a:pPr marL="285750" indent="-285750">
              <a:buFont typeface="Arial" panose="020B0604020202020204" pitchFamily="34" charset="0"/>
              <a:buChar char="•"/>
            </a:pPr>
            <a:r>
              <a:rPr lang="en-US" sz="2000" dirty="0" smtClean="0"/>
              <a:t>Heat Tolerant and High Quality beef</a:t>
            </a:r>
          </a:p>
          <a:p>
            <a:pPr marL="285750" indent="-285750">
              <a:buFont typeface="Arial" panose="020B0604020202020204" pitchFamily="34" charset="0"/>
              <a:buChar char="•"/>
            </a:pPr>
            <a:r>
              <a:rPr lang="en-US" sz="2000" dirty="0" smtClean="0"/>
              <a:t>Original </a:t>
            </a:r>
            <a:r>
              <a:rPr lang="en-US" sz="2000" dirty="0" err="1" smtClean="0"/>
              <a:t>Seedstock</a:t>
            </a:r>
            <a:r>
              <a:rPr lang="en-US" sz="2000" dirty="0" smtClean="0"/>
              <a:t> were no less than 3/8 of either breed</a:t>
            </a:r>
          </a:p>
        </p:txBody>
      </p:sp>
    </p:spTree>
    <p:extLst>
      <p:ext uri="{BB962C8B-B14F-4D97-AF65-F5344CB8AC3E}">
        <p14:creationId xmlns:p14="http://schemas.microsoft.com/office/powerpoint/2010/main" val="35716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Gertrudis </a:t>
            </a:r>
            <a:endParaRPr lang="en-US" dirty="0"/>
          </a:p>
        </p:txBody>
      </p:sp>
      <p:pic>
        <p:nvPicPr>
          <p:cNvPr id="14338" name="Picture 2" descr="http://lundbergcattleservices.com/wp-content/uploads/2015/01/Lundberg-Cattle-Service-Santa-Gertrudis-fem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86" y="2221742"/>
            <a:ext cx="6731800" cy="4192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on the King Ranch in Texas around 1918</a:t>
            </a:r>
          </a:p>
          <a:p>
            <a:pPr marL="285750" indent="-285750">
              <a:buFont typeface="Arial" panose="020B0604020202020204" pitchFamily="34" charset="0"/>
              <a:buChar char="•"/>
            </a:pPr>
            <a:r>
              <a:rPr lang="en-US" sz="2000" dirty="0" smtClean="0"/>
              <a:t>Deep Cherry Red </a:t>
            </a:r>
          </a:p>
          <a:p>
            <a:pPr marL="285750" indent="-285750">
              <a:buFont typeface="Arial" panose="020B0604020202020204" pitchFamily="34" charset="0"/>
              <a:buChar char="•"/>
            </a:pPr>
            <a:r>
              <a:rPr lang="en-US" sz="2000" dirty="0" smtClean="0"/>
              <a:t>Polled</a:t>
            </a:r>
          </a:p>
          <a:p>
            <a:pPr marL="285750" indent="-285750">
              <a:buFont typeface="Arial" panose="020B0604020202020204" pitchFamily="34" charset="0"/>
              <a:buChar char="•"/>
            </a:pPr>
            <a:r>
              <a:rPr lang="en-US" sz="2000" dirty="0" smtClean="0"/>
              <a:t>Crossing of Brahman and Shorthorn Cattle </a:t>
            </a:r>
            <a:endParaRPr lang="en-US" sz="2000" dirty="0" smtClean="0"/>
          </a:p>
        </p:txBody>
      </p:sp>
    </p:spTree>
    <p:extLst>
      <p:ext uri="{BB962C8B-B14F-4D97-AF65-F5344CB8AC3E}">
        <p14:creationId xmlns:p14="http://schemas.microsoft.com/office/powerpoint/2010/main" val="3863196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Breeds of Dairy Cattle</a:t>
            </a:r>
            <a:endParaRPr lang="en-US" dirty="0"/>
          </a:p>
        </p:txBody>
      </p:sp>
      <p:pic>
        <p:nvPicPr>
          <p:cNvPr id="16386" name="Picture 2" descr="http://www.roysfarm.com/wp-content/uploads/2014/03/Holstein+Fries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76" y="4394039"/>
            <a:ext cx="3398293" cy="213505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media1.britannica.com/eb-media/22/522-004-85FC43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69" y="4394039"/>
            <a:ext cx="3270900" cy="213505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dairygood.org/%7E/media/Shared/Content/2015/071015breeds3.jpg?h=350&amp;la=en&amp;w=700&amp;hash=9E65F6386418D62DF6294CC3B6C8C7A606E9AF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469" y="4394039"/>
            <a:ext cx="4270104" cy="213505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99895" y="517728"/>
            <a:ext cx="11003678" cy="1696953"/>
            <a:chOff x="968998" y="466928"/>
            <a:chExt cx="10093352" cy="1696953"/>
          </a:xfrm>
        </p:grpSpPr>
        <p:pic>
          <p:nvPicPr>
            <p:cNvPr id="16392" name="Picture 8" descr="https://userscontent2.emaze.com/images/02762cfa-28a8-4285-a655-ff1a2533cef4/de11e347-cfd7-48d7-b0ae-95c90adb840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998" y="466928"/>
              <a:ext cx="4516604" cy="16969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knowledgebase.lookseek.com/images/animals/farmanimals/cattle/Ayshire-C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5602" y="466928"/>
              <a:ext cx="2757653" cy="1696953"/>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s://s-media-cache-ak0.pinimg.com/736x/85/51/41/855141c496a2dd84a17dd85a2811d5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255" y="466928"/>
              <a:ext cx="2819095" cy="16969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76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Holestien</a:t>
            </a:r>
            <a:r>
              <a:rPr lang="en-US" dirty="0" smtClean="0"/>
              <a:t> </a:t>
            </a:r>
            <a:endParaRPr lang="en-US" dirty="0"/>
          </a:p>
        </p:txBody>
      </p:sp>
      <p:pic>
        <p:nvPicPr>
          <p:cNvPr id="15362" name="Picture 2" descr="http://www.roysfarm.com/wp-content/uploads/2014/03/Holstein+Fries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424" y="2494697"/>
            <a:ext cx="5501517" cy="4126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503039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Imported to the US from the Netherlands </a:t>
            </a:r>
            <a:r>
              <a:rPr lang="en-US" sz="2000" dirty="0" smtClean="0"/>
              <a:t>in 1621</a:t>
            </a:r>
          </a:p>
          <a:p>
            <a:pPr marL="285750" indent="-285750">
              <a:buFont typeface="Arial" panose="020B0604020202020204" pitchFamily="34" charset="0"/>
              <a:buChar char="•"/>
            </a:pPr>
            <a:r>
              <a:rPr lang="en-US" sz="2000" dirty="0" smtClean="0"/>
              <a:t>Black and White in color</a:t>
            </a:r>
          </a:p>
          <a:p>
            <a:pPr marL="285750" indent="-285750">
              <a:buFont typeface="Arial" panose="020B0604020202020204" pitchFamily="34" charset="0"/>
              <a:buChar char="•"/>
            </a:pPr>
            <a:r>
              <a:rPr lang="en-US" sz="2000" dirty="0" smtClean="0"/>
              <a:t>Most popular bree</a:t>
            </a:r>
            <a:r>
              <a:rPr lang="en-US" sz="2000" dirty="0" smtClean="0"/>
              <a:t>d of dairy cattle in the US</a:t>
            </a:r>
          </a:p>
          <a:p>
            <a:pPr marL="285750" indent="-285750">
              <a:buFont typeface="Arial" panose="020B0604020202020204" pitchFamily="34" charset="0"/>
              <a:buChar char="•"/>
            </a:pPr>
            <a:r>
              <a:rPr lang="en-US" sz="2000" dirty="0" smtClean="0"/>
              <a:t>Produce the largest quantities of milk</a:t>
            </a:r>
          </a:p>
          <a:p>
            <a:pPr marL="285750" indent="-285750">
              <a:buFont typeface="Arial" panose="020B0604020202020204" pitchFamily="34" charset="0"/>
              <a:buChar char="•"/>
            </a:pPr>
            <a:r>
              <a:rPr lang="en-US" sz="2000" dirty="0" smtClean="0"/>
              <a:t>Large cows weighing 1,500 to 2,000 </a:t>
            </a:r>
            <a:r>
              <a:rPr lang="en-US" sz="2000" dirty="0" err="1" smtClean="0"/>
              <a:t>lbs</a:t>
            </a:r>
            <a:endParaRPr lang="en-US" sz="2000" dirty="0" smtClean="0"/>
          </a:p>
          <a:p>
            <a:r>
              <a:rPr lang="en-US" sz="2000" dirty="0" smtClean="0"/>
              <a:t> </a:t>
            </a:r>
          </a:p>
        </p:txBody>
      </p:sp>
    </p:spTree>
    <p:extLst>
      <p:ext uri="{BB962C8B-B14F-4D97-AF65-F5344CB8AC3E}">
        <p14:creationId xmlns:p14="http://schemas.microsoft.com/office/powerpoint/2010/main" val="2003602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Jersey</a:t>
            </a:r>
            <a:endParaRPr lang="en-US" dirty="0"/>
          </a:p>
        </p:txBody>
      </p:sp>
      <p:pic>
        <p:nvPicPr>
          <p:cNvPr id="17410" name="Picture 2" descr="https://media1.britannica.com/eb-media/22/522-004-85FC43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570" y="2514599"/>
            <a:ext cx="6151065" cy="4015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479332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Isle of Jersey</a:t>
            </a:r>
          </a:p>
          <a:p>
            <a:pPr marL="285750" indent="-285750">
              <a:buFont typeface="Arial" panose="020B0604020202020204" pitchFamily="34" charset="0"/>
              <a:buChar char="•"/>
            </a:pPr>
            <a:r>
              <a:rPr lang="en-US" sz="2000" dirty="0" smtClean="0"/>
              <a:t>Grayish to fawn and near white in color</a:t>
            </a:r>
          </a:p>
          <a:p>
            <a:pPr marL="285750" indent="-285750">
              <a:buFont typeface="Arial" panose="020B0604020202020204" pitchFamily="34" charset="0"/>
              <a:buChar char="•"/>
            </a:pPr>
            <a:r>
              <a:rPr lang="en-US" sz="2000" dirty="0" smtClean="0"/>
              <a:t>Smallest Dairy Breed</a:t>
            </a:r>
          </a:p>
          <a:p>
            <a:pPr marL="285750" indent="-285750">
              <a:buFont typeface="Arial" panose="020B0604020202020204" pitchFamily="34" charset="0"/>
              <a:buChar char="•"/>
            </a:pPr>
            <a:r>
              <a:rPr lang="en-US" sz="2000" dirty="0" smtClean="0"/>
              <a:t>Imported to North America in 1850</a:t>
            </a:r>
          </a:p>
          <a:p>
            <a:pPr marL="285750" indent="-285750">
              <a:buFont typeface="Arial" panose="020B0604020202020204" pitchFamily="34" charset="0"/>
              <a:buChar char="•"/>
            </a:pPr>
            <a:r>
              <a:rPr lang="en-US" sz="2000" dirty="0" smtClean="0"/>
              <a:t>Produce milk with high butter fat content</a:t>
            </a:r>
            <a:endParaRPr lang="en-US" sz="2000" dirty="0" smtClean="0"/>
          </a:p>
        </p:txBody>
      </p:sp>
    </p:spTree>
    <p:extLst>
      <p:ext uri="{BB962C8B-B14F-4D97-AF65-F5344CB8AC3E}">
        <p14:creationId xmlns:p14="http://schemas.microsoft.com/office/powerpoint/2010/main" val="913177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Guernsey </a:t>
            </a:r>
            <a:endParaRPr lang="en-US" dirty="0"/>
          </a:p>
        </p:txBody>
      </p:sp>
      <p:pic>
        <p:nvPicPr>
          <p:cNvPr id="20482" name="Picture 2" descr="https://userscontent2.emaze.com/images/02762cfa-28a8-4285-a655-ff1a2533cef4/de11e347-cfd7-48d7-b0ae-95c90adb84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858" y="2434915"/>
            <a:ext cx="8267116" cy="3106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2947592"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Imported from the Isle of Guernsey in 1831</a:t>
            </a:r>
          </a:p>
          <a:p>
            <a:pPr marL="285750" indent="-285750">
              <a:buFont typeface="Arial" panose="020B0604020202020204" pitchFamily="34" charset="0"/>
              <a:buChar char="•"/>
            </a:pPr>
            <a:r>
              <a:rPr lang="en-US" sz="2000" dirty="0" smtClean="0"/>
              <a:t>Fawn with white markings</a:t>
            </a:r>
            <a:endParaRPr lang="en-US" sz="2000" dirty="0" smtClean="0"/>
          </a:p>
          <a:p>
            <a:pPr marL="285750" indent="-285750">
              <a:buFont typeface="Arial" panose="020B0604020202020204" pitchFamily="34" charset="0"/>
              <a:buChar char="•"/>
            </a:pPr>
            <a:r>
              <a:rPr lang="en-US" sz="2000" dirty="0" smtClean="0"/>
              <a:t>Give a golden color to their milk </a:t>
            </a:r>
          </a:p>
          <a:p>
            <a:pPr marL="285750" indent="-285750">
              <a:buFont typeface="Arial" panose="020B0604020202020204" pitchFamily="34" charset="0"/>
              <a:buChar char="•"/>
            </a:pPr>
            <a:r>
              <a:rPr lang="en-US" sz="2000" dirty="0" smtClean="0"/>
              <a:t>Comparatively lower milk production</a:t>
            </a:r>
          </a:p>
          <a:p>
            <a:endParaRPr lang="en-US" sz="2000" dirty="0" smtClean="0"/>
          </a:p>
        </p:txBody>
      </p:sp>
    </p:spTree>
    <p:extLst>
      <p:ext uri="{BB962C8B-B14F-4D97-AF65-F5344CB8AC3E}">
        <p14:creationId xmlns:p14="http://schemas.microsoft.com/office/powerpoint/2010/main" val="267521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Ayrshire</a:t>
            </a:r>
            <a:endParaRPr lang="en-US" dirty="0"/>
          </a:p>
        </p:txBody>
      </p:sp>
      <p:pic>
        <p:nvPicPr>
          <p:cNvPr id="19458" name="Picture 2" descr="http://knowledgebase.lookseek.com/images/animals/farmanimals/cattle/Ayshire-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967" y="2375254"/>
            <a:ext cx="5744049" cy="4266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Imported to the US from Scotland in 1822</a:t>
            </a:r>
          </a:p>
          <a:p>
            <a:pPr marL="285750" indent="-285750">
              <a:buFont typeface="Arial" panose="020B0604020202020204" pitchFamily="34" charset="0"/>
              <a:buChar char="•"/>
            </a:pPr>
            <a:r>
              <a:rPr lang="en-US" sz="2000" dirty="0" smtClean="0"/>
              <a:t>Moderate framed dairy cattle</a:t>
            </a:r>
          </a:p>
          <a:p>
            <a:pPr marL="285750" indent="-285750">
              <a:buFont typeface="Arial" panose="020B0604020202020204" pitchFamily="34" charset="0"/>
              <a:buChar char="•"/>
            </a:pPr>
            <a:r>
              <a:rPr lang="en-US" sz="2000" dirty="0" smtClean="0"/>
              <a:t>Color varies from light to dark red, brown, and white</a:t>
            </a:r>
            <a:endParaRPr lang="en-US" sz="2000" dirty="0" smtClean="0"/>
          </a:p>
        </p:txBody>
      </p:sp>
    </p:spTree>
    <p:extLst>
      <p:ext uri="{BB962C8B-B14F-4D97-AF65-F5344CB8AC3E}">
        <p14:creationId xmlns:p14="http://schemas.microsoft.com/office/powerpoint/2010/main" val="184938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err="1" smtClean="0"/>
              <a:t>Bos</a:t>
            </a:r>
            <a:r>
              <a:rPr lang="en-US" dirty="0" smtClean="0"/>
              <a:t> Taurus</a:t>
            </a:r>
            <a:endParaRPr lang="en-US" dirty="0"/>
          </a:p>
        </p:txBody>
      </p:sp>
      <p:sp>
        <p:nvSpPr>
          <p:cNvPr id="4" name="Content Placeholder 3"/>
          <p:cNvSpPr>
            <a:spLocks noGrp="1"/>
          </p:cNvSpPr>
          <p:nvPr>
            <p:ph sz="half" idx="2"/>
          </p:nvPr>
        </p:nvSpPr>
        <p:spPr/>
        <p:txBody>
          <a:bodyPr/>
          <a:lstStyle/>
          <a:p>
            <a:r>
              <a:rPr lang="en-US" dirty="0" smtClean="0"/>
              <a:t>Cattle of European Descent </a:t>
            </a:r>
            <a:endParaRPr lang="en-US" dirty="0"/>
          </a:p>
        </p:txBody>
      </p:sp>
      <p:sp>
        <p:nvSpPr>
          <p:cNvPr id="5" name="Text Placeholder 4"/>
          <p:cNvSpPr>
            <a:spLocks noGrp="1"/>
          </p:cNvSpPr>
          <p:nvPr>
            <p:ph type="body" sz="quarter" idx="3"/>
          </p:nvPr>
        </p:nvSpPr>
        <p:spPr/>
        <p:txBody>
          <a:bodyPr/>
          <a:lstStyle/>
          <a:p>
            <a:r>
              <a:rPr lang="en-US" dirty="0" err="1" smtClean="0"/>
              <a:t>Bos</a:t>
            </a:r>
            <a:r>
              <a:rPr lang="en-US" dirty="0" smtClean="0"/>
              <a:t> </a:t>
            </a:r>
            <a:r>
              <a:rPr lang="en-US" dirty="0" err="1" smtClean="0"/>
              <a:t>Indicus</a:t>
            </a:r>
            <a:endParaRPr lang="en-US" dirty="0"/>
          </a:p>
        </p:txBody>
      </p:sp>
      <p:sp>
        <p:nvSpPr>
          <p:cNvPr id="6" name="Content Placeholder 5"/>
          <p:cNvSpPr>
            <a:spLocks noGrp="1"/>
          </p:cNvSpPr>
          <p:nvPr>
            <p:ph sz="quarter" idx="4"/>
          </p:nvPr>
        </p:nvSpPr>
        <p:spPr>
          <a:xfrm>
            <a:off x="5594123" y="3030008"/>
            <a:ext cx="5069584" cy="2906179"/>
          </a:xfrm>
        </p:spPr>
        <p:txBody>
          <a:bodyPr/>
          <a:lstStyle/>
          <a:p>
            <a:r>
              <a:rPr lang="en-US" dirty="0" smtClean="0"/>
              <a:t>Cattle of Indian (Asian) Descent </a:t>
            </a:r>
          </a:p>
          <a:p>
            <a:r>
              <a:rPr lang="en-US" dirty="0" smtClean="0"/>
              <a:t>“Eared Cattle” </a:t>
            </a:r>
            <a:endParaRPr lang="en-US" dirty="0"/>
          </a:p>
        </p:txBody>
      </p:sp>
      <p:pic>
        <p:nvPicPr>
          <p:cNvPr id="1026" name="Picture 2" descr="https://upload.wikimedia.org/wikipedia/commons/f/f4/Sussex_cow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51" y="3532715"/>
            <a:ext cx="4128810" cy="3096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35brb9zkkbdsd.cloudfront.net/wp-content/uploads/2015/06/shutterstock_136629926-638x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041" y="3966693"/>
            <a:ext cx="4017657" cy="26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98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Swiss</a:t>
            </a:r>
            <a:endParaRPr lang="en-US" dirty="0"/>
          </a:p>
        </p:txBody>
      </p:sp>
      <p:pic>
        <p:nvPicPr>
          <p:cNvPr id="18434" name="Picture 2" descr="https://dairygood.org/%7E/media/Shared/Content/2015/071015breeds3.jpg?h=350&amp;la=en&amp;w=700&amp;hash=9E65F6386418D62DF6294CC3B6C8C7A606E9AF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58" y="2576014"/>
            <a:ext cx="7212842" cy="3606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Imported to North American from the Alps of Switzerland in 1869</a:t>
            </a:r>
          </a:p>
          <a:p>
            <a:pPr marL="285750" indent="-285750">
              <a:buFont typeface="Arial" panose="020B0604020202020204" pitchFamily="34" charset="0"/>
              <a:buChar char="•"/>
            </a:pPr>
            <a:r>
              <a:rPr lang="en-US" sz="2000" dirty="0" smtClean="0"/>
              <a:t>Solid in color from light to dark brown with black nose and tongue</a:t>
            </a:r>
          </a:p>
          <a:p>
            <a:pPr marL="285750" indent="-285750">
              <a:buFont typeface="Arial" panose="020B0604020202020204" pitchFamily="34" charset="0"/>
              <a:buChar char="•"/>
            </a:pPr>
            <a:r>
              <a:rPr lang="en-US" sz="2000" dirty="0" smtClean="0"/>
              <a:t>Favorable protein to fat ratio in milk </a:t>
            </a:r>
            <a:endParaRPr lang="en-US" sz="2000" dirty="0" smtClean="0"/>
          </a:p>
        </p:txBody>
      </p:sp>
    </p:spTree>
    <p:extLst>
      <p:ext uri="{BB962C8B-B14F-4D97-AF65-F5344CB8AC3E}">
        <p14:creationId xmlns:p14="http://schemas.microsoft.com/office/powerpoint/2010/main" val="108927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Milking Shorthorn</a:t>
            </a:r>
            <a:endParaRPr lang="en-US" dirty="0"/>
          </a:p>
        </p:txBody>
      </p:sp>
      <p:pic>
        <p:nvPicPr>
          <p:cNvPr id="21506" name="Picture 2" descr="https://s-media-cache-ak0.pinimg.com/736x/85/51/41/855141c496a2dd84a17dd85a2811d5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452" y="2358219"/>
            <a:ext cx="58102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60608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Recognized as a breed in 1968 </a:t>
            </a:r>
          </a:p>
          <a:p>
            <a:pPr marL="285750" indent="-285750">
              <a:buFont typeface="Arial" panose="020B0604020202020204" pitchFamily="34" charset="0"/>
              <a:buChar char="•"/>
            </a:pPr>
            <a:r>
              <a:rPr lang="en-US" sz="2000" dirty="0" smtClean="0"/>
              <a:t>Similar in to beef shorthorn in color </a:t>
            </a:r>
          </a:p>
          <a:p>
            <a:pPr marL="285750" indent="-285750">
              <a:buFont typeface="Arial" panose="020B0604020202020204" pitchFamily="34" charset="0"/>
              <a:buChar char="•"/>
            </a:pPr>
            <a:r>
              <a:rPr lang="en-US" sz="2000" dirty="0" smtClean="0"/>
              <a:t>Dual Purpose Breed </a:t>
            </a:r>
            <a:endParaRPr lang="en-US" sz="2000" dirty="0" smtClean="0"/>
          </a:p>
        </p:txBody>
      </p:sp>
    </p:spTree>
    <p:extLst>
      <p:ext uri="{BB962C8B-B14F-4D97-AF65-F5344CB8AC3E}">
        <p14:creationId xmlns:p14="http://schemas.microsoft.com/office/powerpoint/2010/main" val="319657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Angus</a:t>
            </a:r>
            <a:endParaRPr lang="en-US" dirty="0"/>
          </a:p>
        </p:txBody>
      </p:sp>
      <p:pic>
        <p:nvPicPr>
          <p:cNvPr id="2050" name="Picture 2" descr="http://billingsleyangusfarm.com/wp-content/uploads/2014/06/DLB-Miss-Krugerrand-004-Billingsley-Ang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653" y="2143259"/>
            <a:ext cx="7288414" cy="4525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941" y="2524259"/>
            <a:ext cx="3541690"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England</a:t>
            </a:r>
          </a:p>
          <a:p>
            <a:pPr marL="285750" indent="-285750">
              <a:buFont typeface="Arial" panose="020B0604020202020204" pitchFamily="34" charset="0"/>
              <a:buChar char="•"/>
            </a:pPr>
            <a:r>
              <a:rPr lang="en-US" sz="2000" dirty="0" smtClean="0"/>
              <a:t>Black Hide &amp; Hair</a:t>
            </a:r>
          </a:p>
          <a:p>
            <a:pPr marL="285750" indent="-285750">
              <a:buFont typeface="Arial" panose="020B0604020202020204" pitchFamily="34" charset="0"/>
              <a:buChar char="•"/>
            </a:pPr>
            <a:r>
              <a:rPr lang="en-US" sz="2000" dirty="0" smtClean="0"/>
              <a:t>Polled</a:t>
            </a:r>
          </a:p>
          <a:p>
            <a:pPr marL="285750" indent="-285750">
              <a:buFont typeface="Arial" panose="020B0604020202020204" pitchFamily="34" charset="0"/>
              <a:buChar char="•"/>
            </a:pPr>
            <a:r>
              <a:rPr lang="en-US" sz="2000" dirty="0" smtClean="0"/>
              <a:t>High Quality Beef </a:t>
            </a:r>
          </a:p>
          <a:p>
            <a:pPr marL="285750" indent="-285750">
              <a:buFont typeface="Arial" panose="020B0604020202020204" pitchFamily="34" charset="0"/>
              <a:buChar char="•"/>
            </a:pPr>
            <a:r>
              <a:rPr lang="en-US" sz="2000" dirty="0" smtClean="0"/>
              <a:t>Certified Angus Beef</a:t>
            </a:r>
          </a:p>
          <a:p>
            <a:endParaRPr lang="en-US" dirty="0"/>
          </a:p>
        </p:txBody>
      </p:sp>
    </p:spTree>
    <p:extLst>
      <p:ext uri="{BB962C8B-B14F-4D97-AF65-F5344CB8AC3E}">
        <p14:creationId xmlns:p14="http://schemas.microsoft.com/office/powerpoint/2010/main" val="414756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Hereford</a:t>
            </a:r>
            <a:endParaRPr lang="en-US" dirty="0"/>
          </a:p>
        </p:txBody>
      </p:sp>
      <p:sp>
        <p:nvSpPr>
          <p:cNvPr id="4" name="TextBox 3"/>
          <p:cNvSpPr txBox="1"/>
          <p:nvPr/>
        </p:nvSpPr>
        <p:spPr>
          <a:xfrm>
            <a:off x="218941" y="2524259"/>
            <a:ext cx="3606084"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England</a:t>
            </a:r>
          </a:p>
          <a:p>
            <a:pPr marL="285750" indent="-285750">
              <a:buFont typeface="Arial" panose="020B0604020202020204" pitchFamily="34" charset="0"/>
              <a:buChar char="•"/>
            </a:pPr>
            <a:r>
              <a:rPr lang="en-US" sz="2000" dirty="0" smtClean="0"/>
              <a:t>Red w/ 6 White Points</a:t>
            </a:r>
          </a:p>
          <a:p>
            <a:pPr marL="285750" indent="-285750">
              <a:buFont typeface="Arial" panose="020B0604020202020204" pitchFamily="34" charset="0"/>
              <a:buChar char="•"/>
            </a:pPr>
            <a:r>
              <a:rPr lang="en-US" sz="2000" dirty="0" smtClean="0"/>
              <a:t>Horned</a:t>
            </a:r>
          </a:p>
          <a:p>
            <a:pPr marL="285750" indent="-285750">
              <a:buFont typeface="Arial" panose="020B0604020202020204" pitchFamily="34" charset="0"/>
              <a:buChar char="•"/>
            </a:pPr>
            <a:r>
              <a:rPr lang="en-US" sz="2000" dirty="0" smtClean="0"/>
              <a:t>Know for efficiency and foraging ability</a:t>
            </a:r>
          </a:p>
          <a:p>
            <a:endParaRPr lang="en-US" dirty="0"/>
          </a:p>
        </p:txBody>
      </p:sp>
      <p:sp>
        <p:nvSpPr>
          <p:cNvPr id="5" name="AutoShape 2" descr="Image result for Hereford Ca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upload.wikimedia.org/wikipedia/commons/f/f3/Hereford_bull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149" y="2156033"/>
            <a:ext cx="6786137" cy="455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5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Polled Hereford</a:t>
            </a:r>
            <a:endParaRPr lang="en-US" dirty="0"/>
          </a:p>
        </p:txBody>
      </p:sp>
      <p:sp>
        <p:nvSpPr>
          <p:cNvPr id="4" name="TextBox 3"/>
          <p:cNvSpPr txBox="1"/>
          <p:nvPr/>
        </p:nvSpPr>
        <p:spPr>
          <a:xfrm>
            <a:off x="218941" y="2524259"/>
            <a:ext cx="3606084"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the US</a:t>
            </a:r>
          </a:p>
          <a:p>
            <a:pPr marL="285750" indent="-285750">
              <a:buFont typeface="Arial" panose="020B0604020202020204" pitchFamily="34" charset="0"/>
              <a:buChar char="•"/>
            </a:pPr>
            <a:r>
              <a:rPr lang="en-US" sz="2000" dirty="0" smtClean="0"/>
              <a:t>Red w/ 6 White Points</a:t>
            </a:r>
          </a:p>
          <a:p>
            <a:pPr marL="285750" indent="-285750">
              <a:buFont typeface="Arial" panose="020B0604020202020204" pitchFamily="34" charset="0"/>
              <a:buChar char="•"/>
            </a:pPr>
            <a:r>
              <a:rPr lang="en-US" sz="2000" dirty="0" smtClean="0"/>
              <a:t>Polled</a:t>
            </a:r>
          </a:p>
          <a:p>
            <a:pPr marL="285750" indent="-285750">
              <a:buFont typeface="Arial" panose="020B0604020202020204" pitchFamily="34" charset="0"/>
              <a:buChar char="•"/>
            </a:pPr>
            <a:r>
              <a:rPr lang="en-US" sz="2000" dirty="0" smtClean="0"/>
              <a:t>Know for efficiency and foraging ability as well as docility &amp; maternal ability</a:t>
            </a:r>
          </a:p>
          <a:p>
            <a:pPr marL="285750" indent="-285750">
              <a:buFont typeface="Arial" panose="020B0604020202020204" pitchFamily="34" charset="0"/>
              <a:buChar char="•"/>
            </a:pPr>
            <a:r>
              <a:rPr lang="en-US" sz="2000" dirty="0" smtClean="0"/>
              <a:t>Heavily used in crossbreeding programs</a:t>
            </a:r>
          </a:p>
          <a:p>
            <a:endParaRPr lang="en-US" dirty="0"/>
          </a:p>
        </p:txBody>
      </p:sp>
      <p:pic>
        <p:nvPicPr>
          <p:cNvPr id="4102" name="Picture 6" descr="http://ces-predestined.com/Photos/Hereford/Sires/CES-WCF-JWS-Hale-3008-E92-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876" y="2339975"/>
            <a:ext cx="6644470" cy="436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9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Shorthorn </a:t>
            </a:r>
            <a:endParaRPr lang="en-US" dirty="0"/>
          </a:p>
        </p:txBody>
      </p:sp>
      <p:pic>
        <p:nvPicPr>
          <p:cNvPr id="5122" name="Picture 2" descr="http://www.jennifermackenzie.co.uk/2006/01/Turton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85" y="2578122"/>
            <a:ext cx="6723189" cy="4144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068" y="2578122"/>
            <a:ext cx="4187991"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a:t>
            </a:r>
            <a:r>
              <a:rPr lang="en-US" sz="2000" dirty="0" smtClean="0"/>
              <a:t>Northern England </a:t>
            </a:r>
            <a:endParaRPr lang="en-US" sz="2000" dirty="0" smtClean="0"/>
          </a:p>
          <a:p>
            <a:pPr marL="285750" indent="-285750">
              <a:buFont typeface="Arial" panose="020B0604020202020204" pitchFamily="34" charset="0"/>
              <a:buChar char="•"/>
            </a:pPr>
            <a:r>
              <a:rPr lang="en-US" sz="2000" dirty="0" smtClean="0"/>
              <a:t>Red, White, or Roan</a:t>
            </a:r>
            <a:endParaRPr lang="en-US" sz="2000" dirty="0" smtClean="0"/>
          </a:p>
          <a:p>
            <a:pPr marL="285750" indent="-285750">
              <a:buFont typeface="Arial" panose="020B0604020202020204" pitchFamily="34" charset="0"/>
              <a:buChar char="•"/>
            </a:pPr>
            <a:r>
              <a:rPr lang="en-US" sz="2000" dirty="0" smtClean="0"/>
              <a:t>Dual Purpose Breed</a:t>
            </a:r>
          </a:p>
          <a:p>
            <a:pPr marL="285750" indent="-285750">
              <a:buFont typeface="Arial" panose="020B0604020202020204" pitchFamily="34" charset="0"/>
              <a:buChar char="•"/>
            </a:pPr>
            <a:r>
              <a:rPr lang="en-US" sz="2000" dirty="0" smtClean="0"/>
              <a:t>Can be either polled or horned</a:t>
            </a:r>
            <a:endParaRPr lang="en-US" sz="2000" dirty="0" smtClean="0"/>
          </a:p>
          <a:p>
            <a:pPr marL="285750" indent="-28575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3354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 Angus</a:t>
            </a:r>
            <a:endParaRPr lang="en-US" dirty="0"/>
          </a:p>
        </p:txBody>
      </p:sp>
      <p:pic>
        <p:nvPicPr>
          <p:cNvPr id="6146" name="Picture 2" descr="http://www.fischerredangus.com/pictures/RedAngus90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104" y="2305006"/>
            <a:ext cx="6301033" cy="41971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8941" y="2524259"/>
            <a:ext cx="3606084"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Developed in the US</a:t>
            </a:r>
          </a:p>
          <a:p>
            <a:pPr marL="285750" indent="-285750">
              <a:buFont typeface="Arial" panose="020B0604020202020204" pitchFamily="34" charset="0"/>
              <a:buChar char="•"/>
            </a:pPr>
            <a:r>
              <a:rPr lang="en-US" sz="2000" dirty="0" smtClean="0"/>
              <a:t>Solid Red </a:t>
            </a:r>
          </a:p>
          <a:p>
            <a:pPr marL="285750" indent="-285750">
              <a:buFont typeface="Arial" panose="020B0604020202020204" pitchFamily="34" charset="0"/>
              <a:buChar char="•"/>
            </a:pPr>
            <a:r>
              <a:rPr lang="en-US" sz="2000" dirty="0" smtClean="0"/>
              <a:t>Developed from Angus Cattle</a:t>
            </a:r>
          </a:p>
          <a:p>
            <a:pPr marL="285750" indent="-285750">
              <a:buFont typeface="Arial" panose="020B0604020202020204" pitchFamily="34" charset="0"/>
              <a:buChar char="•"/>
            </a:pPr>
            <a:r>
              <a:rPr lang="en-US" sz="2000" dirty="0" smtClean="0"/>
              <a:t>Know for efficiency as well as docility &amp; maternal ability</a:t>
            </a:r>
          </a:p>
          <a:p>
            <a:pPr marL="285750" indent="-285750">
              <a:buFont typeface="Arial" panose="020B0604020202020204" pitchFamily="34" charset="0"/>
              <a:buChar char="•"/>
            </a:pPr>
            <a:r>
              <a:rPr lang="en-US" sz="2000" dirty="0" smtClean="0"/>
              <a:t>Breed relies heavily on data</a:t>
            </a:r>
          </a:p>
          <a:p>
            <a:endParaRPr lang="en-US" dirty="0"/>
          </a:p>
        </p:txBody>
      </p:sp>
    </p:spTree>
    <p:extLst>
      <p:ext uri="{BB962C8B-B14F-4D97-AF65-F5344CB8AC3E}">
        <p14:creationId xmlns:p14="http://schemas.microsoft.com/office/powerpoint/2010/main" val="314976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Charolais</a:t>
            </a:r>
            <a:endParaRPr lang="en-US" dirty="0"/>
          </a:p>
        </p:txBody>
      </p:sp>
      <p:pic>
        <p:nvPicPr>
          <p:cNvPr id="7170" name="Picture 2" descr="https://encrypted-tbn2.gstatic.com/images?q=tbn:ANd9GcRALelsCD5XGH_oFZSaKfvNsHPVNUSn3xB6ZIaMijBNWGXGJ3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284" y="2447289"/>
            <a:ext cx="6344717" cy="4226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8941" y="2524259"/>
            <a:ext cx="3606084"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France</a:t>
            </a:r>
          </a:p>
          <a:p>
            <a:pPr marL="285750" indent="-285750">
              <a:buFont typeface="Arial" panose="020B0604020202020204" pitchFamily="34" charset="0"/>
              <a:buChar char="•"/>
            </a:pPr>
            <a:r>
              <a:rPr lang="en-US" sz="2000" dirty="0" smtClean="0"/>
              <a:t>White in Color</a:t>
            </a:r>
          </a:p>
          <a:p>
            <a:pPr marL="285750" indent="-285750">
              <a:buFont typeface="Arial" panose="020B0604020202020204" pitchFamily="34" charset="0"/>
              <a:buChar char="•"/>
            </a:pPr>
            <a:r>
              <a:rPr lang="en-US" sz="2000" dirty="0" smtClean="0"/>
              <a:t>Very Expressively muscled cattle with high yields</a:t>
            </a:r>
          </a:p>
          <a:p>
            <a:pPr marL="285750" indent="-285750">
              <a:buFont typeface="Arial" panose="020B0604020202020204" pitchFamily="34" charset="0"/>
              <a:buChar char="•"/>
            </a:pPr>
            <a:r>
              <a:rPr lang="en-US" sz="2000" dirty="0" smtClean="0"/>
              <a:t>Used heavily in crossbreeding programs to add muscle </a:t>
            </a:r>
          </a:p>
          <a:p>
            <a:endParaRPr lang="en-US" dirty="0"/>
          </a:p>
        </p:txBody>
      </p:sp>
    </p:spTree>
    <p:extLst>
      <p:ext uri="{BB962C8B-B14F-4D97-AF65-F5344CB8AC3E}">
        <p14:creationId xmlns:p14="http://schemas.microsoft.com/office/powerpoint/2010/main" val="210238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Limousin</a:t>
            </a:r>
            <a:r>
              <a:rPr lang="en-US" dirty="0" smtClean="0"/>
              <a:t> </a:t>
            </a:r>
            <a:endParaRPr lang="en-US" dirty="0"/>
          </a:p>
        </p:txBody>
      </p:sp>
      <p:pic>
        <p:nvPicPr>
          <p:cNvPr id="9218" name="Picture 2" descr="http://www.jalexherd.com/files/images/goodcows/Good%20cows/heifers%20AUGUST%202011%20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299" y="2265697"/>
            <a:ext cx="7854670" cy="42955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8941" y="2524259"/>
            <a:ext cx="3606084" cy="129266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France</a:t>
            </a:r>
          </a:p>
          <a:p>
            <a:pPr marL="285750" indent="-285750">
              <a:buFont typeface="Arial" panose="020B0604020202020204" pitchFamily="34" charset="0"/>
              <a:buChar char="•"/>
            </a:pPr>
            <a:r>
              <a:rPr lang="en-US" sz="2000" dirty="0" smtClean="0"/>
              <a:t>Ligh</a:t>
            </a:r>
            <a:r>
              <a:rPr lang="en-US" sz="2000" dirty="0" smtClean="0"/>
              <a:t>t yellow to Orange </a:t>
            </a:r>
            <a:endParaRPr lang="en-US" sz="2000" dirty="0" smtClean="0"/>
          </a:p>
          <a:p>
            <a:pPr marL="285750" indent="-285750">
              <a:buFont typeface="Arial" panose="020B0604020202020204" pitchFamily="34" charset="0"/>
              <a:buChar char="•"/>
            </a:pPr>
            <a:r>
              <a:rPr lang="en-US" sz="2000" dirty="0" smtClean="0"/>
              <a:t>High Cutability cattle </a:t>
            </a:r>
          </a:p>
          <a:p>
            <a:endParaRPr lang="en-US" dirty="0"/>
          </a:p>
        </p:txBody>
      </p:sp>
    </p:spTree>
    <p:extLst>
      <p:ext uri="{BB962C8B-B14F-4D97-AF65-F5344CB8AC3E}">
        <p14:creationId xmlns:p14="http://schemas.microsoft.com/office/powerpoint/2010/main" val="1576470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96</TotalTime>
  <Words>826</Words>
  <Application>Microsoft Office PowerPoint</Application>
  <PresentationFormat>Widescreen</PresentationFormat>
  <Paragraphs>146</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Berlin</vt:lpstr>
      <vt:lpstr>Breeds of Beef Cattle</vt:lpstr>
      <vt:lpstr>PowerPoint Presentation</vt:lpstr>
      <vt:lpstr>Angus</vt:lpstr>
      <vt:lpstr>Hereford</vt:lpstr>
      <vt:lpstr>Polled Hereford</vt:lpstr>
      <vt:lpstr>Shorthorn </vt:lpstr>
      <vt:lpstr>Red Angus</vt:lpstr>
      <vt:lpstr>Charolais</vt:lpstr>
      <vt:lpstr>Limousin </vt:lpstr>
      <vt:lpstr>Simmental</vt:lpstr>
      <vt:lpstr>Longhorn</vt:lpstr>
      <vt:lpstr>Brahman</vt:lpstr>
      <vt:lpstr>Brangus</vt:lpstr>
      <vt:lpstr>Santa Gertrudis </vt:lpstr>
      <vt:lpstr>Breeds of Dairy Cattle</vt:lpstr>
      <vt:lpstr>Holestien </vt:lpstr>
      <vt:lpstr>Jersey</vt:lpstr>
      <vt:lpstr>Guernsey </vt:lpstr>
      <vt:lpstr>Ayrshire</vt:lpstr>
      <vt:lpstr>Brown Swiss</vt:lpstr>
      <vt:lpstr>Milking Shorthorn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Breeds of Beef Cattle</dc:title>
  <dc:creator>Jeremy Fair</dc:creator>
  <cp:lastModifiedBy>Jeremy Fair</cp:lastModifiedBy>
  <cp:revision>16</cp:revision>
  <dcterms:created xsi:type="dcterms:W3CDTF">2016-08-18T19:12:38Z</dcterms:created>
  <dcterms:modified xsi:type="dcterms:W3CDTF">2016-08-25T14:21:21Z</dcterms:modified>
</cp:coreProperties>
</file>